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8"/>
  </p:notesMasterIdLst>
  <p:sldIdLst>
    <p:sldId id="257" r:id="rId2"/>
    <p:sldId id="267" r:id="rId3"/>
    <p:sldId id="310" r:id="rId4"/>
    <p:sldId id="269" r:id="rId5"/>
    <p:sldId id="270" r:id="rId6"/>
    <p:sldId id="271" r:id="rId7"/>
    <p:sldId id="356" r:id="rId8"/>
    <p:sldId id="353" r:id="rId9"/>
    <p:sldId id="354" r:id="rId10"/>
    <p:sldId id="355" r:id="rId11"/>
    <p:sldId id="357" r:id="rId12"/>
    <p:sldId id="358" r:id="rId13"/>
    <p:sldId id="286" r:id="rId14"/>
    <p:sldId id="289" r:id="rId15"/>
    <p:sldId id="312" r:id="rId16"/>
    <p:sldId id="362" r:id="rId17"/>
    <p:sldId id="359" r:id="rId18"/>
    <p:sldId id="360" r:id="rId19"/>
    <p:sldId id="361" r:id="rId20"/>
    <p:sldId id="291" r:id="rId21"/>
    <p:sldId id="292" r:id="rId22"/>
    <p:sldId id="366" r:id="rId23"/>
    <p:sldId id="367" r:id="rId24"/>
    <p:sldId id="368" r:id="rId25"/>
    <p:sldId id="363" r:id="rId26"/>
    <p:sldId id="370" r:id="rId27"/>
    <p:sldId id="371" r:id="rId28"/>
    <p:sldId id="369" r:id="rId29"/>
    <p:sldId id="364" r:id="rId30"/>
    <p:sldId id="372" r:id="rId31"/>
    <p:sldId id="365" r:id="rId32"/>
    <p:sldId id="373" r:id="rId33"/>
    <p:sldId id="374" r:id="rId34"/>
    <p:sldId id="375" r:id="rId35"/>
    <p:sldId id="376" r:id="rId36"/>
    <p:sldId id="377" r:id="rId37"/>
    <p:sldId id="378" r:id="rId38"/>
    <p:sldId id="293" r:id="rId39"/>
    <p:sldId id="351" r:id="rId40"/>
    <p:sldId id="336" r:id="rId41"/>
    <p:sldId id="352" r:id="rId42"/>
    <p:sldId id="340" r:id="rId43"/>
    <p:sldId id="294" r:id="rId44"/>
    <p:sldId id="295" r:id="rId45"/>
    <p:sldId id="339" r:id="rId46"/>
    <p:sldId id="296" r:id="rId47"/>
  </p:sldIdLst>
  <p:sldSz cx="18288000" cy="10287000"/>
  <p:notesSz cx="6858000" cy="9144000"/>
  <p:embeddedFontLst>
    <p:embeddedFont>
      <p:font typeface="Calibri" panose="020F0502020204030204" pitchFamily="34" charset="0"/>
      <p:regular r:id="rId49"/>
      <p:bold r:id="rId50"/>
      <p:italic r:id="rId51"/>
      <p:bold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nam" initials="cn" lastIdx="1" clrIdx="0">
    <p:extLst>
      <p:ext uri="{19B8F6BF-5375-455C-9EA6-DF929625EA0E}">
        <p15:presenceInfo xmlns:p15="http://schemas.microsoft.com/office/powerpoint/2012/main" userId="66bdd53d502665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8080"/>
    <a:srgbClr val="336600"/>
    <a:srgbClr val="009900"/>
    <a:srgbClr val="006600"/>
    <a:srgbClr val="339933"/>
    <a:srgbClr val="009999"/>
    <a:srgbClr val="00CC66"/>
    <a:srgbClr val="33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5274" autoAdjust="0"/>
  </p:normalViewPr>
  <p:slideViewPr>
    <p:cSldViewPr showGuides="1">
      <p:cViewPr varScale="1">
        <p:scale>
          <a:sx n="54" d="100"/>
          <a:sy n="54" d="100"/>
        </p:scale>
        <p:origin x="754" y="106"/>
      </p:cViewPr>
      <p:guideLst>
        <p:guide orient="horz" pos="2199"/>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24.png>
</file>

<file path=ppt/media/image25.jpe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4767C-178F-4F7A-B0BF-1ECBC34D90F3}" type="datetimeFigureOut">
              <a:rPr lang="en-US" smtClean="0"/>
              <a:t>7/10/2025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900ED-2845-4391-9256-B3BBCB9694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chỉnh</a:t>
            </a:r>
            <a:r>
              <a:rPr lang="en-US" sz="1200" baseline="0" dirty="0">
                <a:latin typeface="Arial" panose="020B0604020202020204" pitchFamily="34" charset="0"/>
                <a:cs typeface="Arial" panose="020B0604020202020204" pitchFamily="34" charset="0"/>
              </a:rPr>
              <a:t> NSP: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defRPr/>
            </a:pPr>
            <a:r>
              <a:rPr lang="en-US" dirty="0"/>
              <a:t>- </a:t>
            </a:r>
            <a:r>
              <a:rPr lang="en-US" dirty="0" err="1"/>
              <a:t>Tinh</a:t>
            </a:r>
            <a:r>
              <a:rPr lang="en-US" dirty="0"/>
              <a:t> </a:t>
            </a:r>
            <a:r>
              <a:rPr lang="en-US" dirty="0" err="1"/>
              <a:t>chỉnh</a:t>
            </a:r>
            <a:r>
              <a:rPr lang="en-US" baseline="0" dirty="0"/>
              <a:t> </a:t>
            </a:r>
            <a:r>
              <a:rPr lang="en-US" baseline="0" dirty="0" err="1"/>
              <a:t>nhúng</a:t>
            </a:r>
            <a:r>
              <a:rPr lang="en-US" baseline="0" dirty="0"/>
              <a:t>: </a:t>
            </a:r>
            <a:r>
              <a:rPr lang="en-US" sz="1200" dirty="0" err="1">
                <a:latin typeface="Arial" panose="020B0604020202020204" pitchFamily="34" charset="0"/>
                <a:cs typeface="Arial" panose="020B0604020202020204" pitchFamily="34" charset="0"/>
              </a:rPr>
              <a:t>nhằm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hiểu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rõ</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nghĩa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bối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cảnh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đoạn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trong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hợp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với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hệ</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thống</a:t>
            </a:r>
            <a:r>
              <a:rPr lang="en-US" sz="1200" dirty="0">
                <a:latin typeface="Arial" panose="020B0604020202020204" pitchFamily="34" charset="0"/>
                <a:cs typeface="Arial" panose="020B0604020202020204" pitchFamily="34" charset="0"/>
              </a:rPr>
              <a:t> RAG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tìm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kiếm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16</a:t>
            </a:fld>
            <a:endParaRPr lang="en-US"/>
          </a:p>
        </p:txBody>
      </p:sp>
    </p:spTree>
    <p:extLst>
      <p:ext uri="{BB962C8B-B14F-4D97-AF65-F5344CB8AC3E}">
        <p14:creationId xmlns:p14="http://schemas.microsoft.com/office/powerpoint/2010/main" val="978137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17</a:t>
            </a:fld>
            <a:endParaRPr lang="en-US"/>
          </a:p>
        </p:txBody>
      </p:sp>
    </p:spTree>
    <p:extLst>
      <p:ext uri="{BB962C8B-B14F-4D97-AF65-F5344CB8AC3E}">
        <p14:creationId xmlns:p14="http://schemas.microsoft.com/office/powerpoint/2010/main" val="1433792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18</a:t>
            </a:fld>
            <a:endParaRPr lang="en-US"/>
          </a:p>
        </p:txBody>
      </p:sp>
    </p:spTree>
    <p:extLst>
      <p:ext uri="{BB962C8B-B14F-4D97-AF65-F5344CB8AC3E}">
        <p14:creationId xmlns:p14="http://schemas.microsoft.com/office/powerpoint/2010/main" val="294283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19</a:t>
            </a:fld>
            <a:endParaRPr lang="en-US"/>
          </a:p>
        </p:txBody>
      </p:sp>
    </p:spTree>
    <p:extLst>
      <p:ext uri="{BB962C8B-B14F-4D97-AF65-F5344CB8AC3E}">
        <p14:creationId xmlns:p14="http://schemas.microsoft.com/office/powerpoint/2010/main" val="25630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23</a:t>
            </a:fld>
            <a:endParaRPr lang="en-US"/>
          </a:p>
        </p:txBody>
      </p:sp>
    </p:spTree>
    <p:extLst>
      <p:ext uri="{BB962C8B-B14F-4D97-AF65-F5344CB8AC3E}">
        <p14:creationId xmlns:p14="http://schemas.microsoft.com/office/powerpoint/2010/main" val="361317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24</a:t>
            </a:fld>
            <a:endParaRPr lang="en-US"/>
          </a:p>
        </p:txBody>
      </p:sp>
    </p:spTree>
    <p:extLst>
      <p:ext uri="{BB962C8B-B14F-4D97-AF65-F5344CB8AC3E}">
        <p14:creationId xmlns:p14="http://schemas.microsoft.com/office/powerpoint/2010/main" val="305205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7/10/2025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7/10/2025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7/10/2025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7/10/2025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hyperlink" Target="https://nls.hcmuaf.edu.vn/contents.php?ur=nls&amp;ids=42921"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3790381"/>
            <a:ext cx="15153732" cy="110286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0" tIns="0" rIns="0" bIns="0" rtlCol="0" anchor="t">
            <a:spAutoFit/>
          </a:bodyPr>
          <a:lstStyle/>
          <a:p>
            <a:pPr algn="ctr">
              <a:lnSpc>
                <a:spcPts val="8550"/>
              </a:lnSpc>
            </a:pPr>
            <a:r>
              <a:rPr lang="en-US" sz="9500" b="1" spc="95" dirty="0" err="1">
                <a:solidFill>
                  <a:srgbClr val="FF0000"/>
                </a:solidFill>
                <a:latin typeface="Times New Roman" panose="02020603050405020304" pitchFamily="18" charset="0"/>
                <a:cs typeface="Times New Roman" panose="02020603050405020304" pitchFamily="18" charset="0"/>
              </a:rPr>
              <a:t>Bảo</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vệ</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luận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văn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tốt</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nghiệp</a:t>
            </a:r>
            <a:r>
              <a:rPr lang="en-US" sz="9500" b="1" spc="95" dirty="0">
                <a:solidFill>
                  <a:srgbClr val="FF0000"/>
                </a:solidFill>
                <a:latin typeface="Times New Roman" panose="02020603050405020304" pitchFamily="18" charset="0"/>
                <a:cs typeface="Times New Roman" panose="02020603050405020304" pitchFamily="18" charset="0"/>
              </a:rPr>
              <a:t> </a:t>
            </a:r>
          </a:p>
        </p:txBody>
      </p:sp>
      <p:sp>
        <p:nvSpPr>
          <p:cNvPr id="10" name="TextBox 7"/>
          <p:cNvSpPr txBox="1"/>
          <p:nvPr/>
        </p:nvSpPr>
        <p:spPr>
          <a:xfrm>
            <a:off x="4472009" y="4893247"/>
            <a:ext cx="9324432" cy="989438"/>
          </a:xfrm>
          <a:prstGeom prst="rect">
            <a:avLst/>
          </a:prstGeom>
        </p:spPr>
        <p:txBody>
          <a:bodyPr wrap="square" lIns="0" tIns="0" rIns="0" bIns="0" rtlCol="0" anchor="t">
            <a:spAutoFit/>
          </a:bodyPr>
          <a:lstStyle/>
          <a:p>
            <a:pPr algn="ctr">
              <a:lnSpc>
                <a:spcPts val="8550"/>
              </a:lnSpc>
            </a:pPr>
            <a:r>
              <a:rPr lang="en-US" sz="5400" b="1" spc="95" dirty="0" err="1">
                <a:solidFill>
                  <a:srgbClr val="FF0000"/>
                </a:solidFill>
                <a:latin typeface="Times New Roman" panose="02020603050405020304" pitchFamily="18" charset="0"/>
                <a:cs typeface="Times New Roman" panose="02020603050405020304" pitchFamily="18" charset="0"/>
              </a:rPr>
              <a:t>Năm</a:t>
            </a:r>
            <a:r>
              <a:rPr lang="en-US" sz="5400" b="1" spc="95" dirty="0">
                <a:solidFill>
                  <a:srgbClr val="FF0000"/>
                </a:solidFill>
                <a:latin typeface="Times New Roman" panose="02020603050405020304" pitchFamily="18" charset="0"/>
                <a:cs typeface="Times New Roman" panose="02020603050405020304" pitchFamily="18" charset="0"/>
              </a:rPr>
              <a:t> </a:t>
            </a:r>
            <a:r>
              <a:rPr lang="en-US" sz="5400" b="1" spc="95" dirty="0" err="1">
                <a:solidFill>
                  <a:srgbClr val="FF0000"/>
                </a:solidFill>
                <a:latin typeface="Times New Roman" panose="02020603050405020304" pitchFamily="18" charset="0"/>
                <a:cs typeface="Times New Roman" panose="02020603050405020304" pitchFamily="18" charset="0"/>
              </a:rPr>
              <a:t>học</a:t>
            </a:r>
            <a:r>
              <a:rPr lang="en-US" sz="5400" b="1" spc="95" dirty="0">
                <a:solidFill>
                  <a:srgbClr val="FF0000"/>
                </a:solidFill>
                <a:latin typeface="Times New Roman" panose="02020603050405020304" pitchFamily="18" charset="0"/>
                <a:cs typeface="Times New Roman" panose="02020603050405020304" pitchFamily="18" charset="0"/>
              </a:rPr>
              <a:t> 2024 - 2025</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600" y="249094"/>
            <a:ext cx="2013929" cy="2013929"/>
          </a:xfrm>
          <a:prstGeom prst="rect">
            <a:avLst/>
          </a:prstGeom>
        </p:spPr>
      </p:pic>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007778" y="187137"/>
            <a:ext cx="2075886" cy="2075886"/>
          </a:xfrm>
          <a:prstGeom prst="rect">
            <a:avLst/>
          </a:prstGeom>
        </p:spPr>
      </p:pic>
      <p:sp>
        <p:nvSpPr>
          <p:cNvPr id="14" name="TextBox 7"/>
          <p:cNvSpPr txBox="1"/>
          <p:nvPr/>
        </p:nvSpPr>
        <p:spPr>
          <a:xfrm>
            <a:off x="1891989" y="7458746"/>
            <a:ext cx="15153732" cy="935321"/>
          </a:xfrm>
          <a:prstGeom prst="rect">
            <a:avLst/>
          </a:prstGeom>
        </p:spPr>
        <p:txBody>
          <a:bodyPr lIns="0" tIns="0" rIns="0" bIns="0" rtlCol="0" anchor="t">
            <a:spAutoFit/>
          </a:bodyPr>
          <a:lstStyle/>
          <a:p>
            <a:pPr algn="ctr">
              <a:lnSpc>
                <a:spcPts val="8550"/>
              </a:lnSpc>
            </a:pPr>
            <a:r>
              <a:rPr lang="en-US" sz="3600" b="1" spc="95" dirty="0" err="1">
                <a:solidFill>
                  <a:srgbClr val="008000"/>
                </a:solidFill>
                <a:latin typeface="Times New Roman" panose="02020603050405020304" pitchFamily="18" charset="0"/>
                <a:cs typeface="Times New Roman" panose="02020603050405020304" pitchFamily="18" charset="0"/>
              </a:rPr>
              <a:t>Thành</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phố</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Thủ</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Đức</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ngày</a:t>
            </a:r>
            <a:r>
              <a:rPr lang="en-US" sz="3600" b="1" spc="95" dirty="0">
                <a:solidFill>
                  <a:srgbClr val="008000"/>
                </a:solidFill>
                <a:latin typeface="Times New Roman" panose="02020603050405020304" pitchFamily="18" charset="0"/>
                <a:cs typeface="Times New Roman" panose="02020603050405020304" pitchFamily="18" charset="0"/>
              </a:rPr>
              <a:t> 29 </a:t>
            </a:r>
            <a:r>
              <a:rPr lang="en-US" sz="3600" b="1" spc="95" dirty="0" err="1">
                <a:solidFill>
                  <a:srgbClr val="008000"/>
                </a:solidFill>
                <a:latin typeface="Times New Roman" panose="02020603050405020304" pitchFamily="18" charset="0"/>
                <a:cs typeface="Times New Roman" panose="02020603050405020304" pitchFamily="18" charset="0"/>
              </a:rPr>
              <a:t>tháng</a:t>
            </a:r>
            <a:r>
              <a:rPr lang="en-US" sz="3600" b="1" spc="95" dirty="0">
                <a:solidFill>
                  <a:srgbClr val="008000"/>
                </a:solidFill>
                <a:latin typeface="Times New Roman" panose="02020603050405020304" pitchFamily="18" charset="0"/>
                <a:cs typeface="Times New Roman" panose="02020603050405020304" pitchFamily="18" charset="0"/>
              </a:rPr>
              <a:t> 08 </a:t>
            </a:r>
            <a:r>
              <a:rPr lang="en-US" sz="3600" b="1" spc="95" dirty="0" err="1">
                <a:solidFill>
                  <a:srgbClr val="008000"/>
                </a:solidFill>
                <a:latin typeface="Times New Roman" panose="02020603050405020304" pitchFamily="18" charset="0"/>
                <a:cs typeface="Times New Roman" panose="02020603050405020304" pitchFamily="18" charset="0"/>
              </a:rPr>
              <a:t>năm</a:t>
            </a:r>
            <a:r>
              <a:rPr lang="en-US" sz="3600" b="1" spc="95" dirty="0">
                <a:solidFill>
                  <a:srgbClr val="008000"/>
                </a:solidFill>
                <a:latin typeface="Times New Roman" panose="02020603050405020304" pitchFamily="18" charset="0"/>
                <a:cs typeface="Times New Roman" panose="02020603050405020304" pitchFamily="18" charset="0"/>
              </a:rPr>
              <a:t> 2025</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648238" y="9647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533400" y="1667090"/>
            <a:ext cx="14630400" cy="19697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Chunking:</a:t>
            </a:r>
          </a:p>
          <a:p>
            <a:pPr lvl="1"/>
            <a:r>
              <a:rPr lang="en-US" sz="3000" dirty="0" err="1">
                <a:latin typeface="Arial" panose="020B0604020202020204" pitchFamily="34" charset="0"/>
                <a:cs typeface="Arial" panose="020B0604020202020204" pitchFamily="34" charset="0"/>
              </a:rPr>
              <a:t>Đây</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trọng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trong</a:t>
            </a:r>
            <a:r>
              <a:rPr lang="en-US" sz="3000" dirty="0">
                <a:latin typeface="Arial" panose="020B0604020202020204" pitchFamily="34" charset="0"/>
                <a:cs typeface="Arial" panose="020B0604020202020204" pitchFamily="34" charset="0"/>
              </a:rPr>
              <a:t> RAG.</a:t>
            </a:r>
          </a:p>
          <a:p>
            <a:pPr lvl="1"/>
            <a:endParaRPr lang="en-US" sz="3000" dirty="0">
              <a:latin typeface="Arial" panose="020B0604020202020204" pitchFamily="34" charset="0"/>
              <a:cs typeface="Arial" panose="020B0604020202020204" pitchFamily="34" charset="0"/>
            </a:endParaRPr>
          </a:p>
          <a:p>
            <a:pPr marL="971550" lvl="1" indent="-514350">
              <a:buFont typeface="Arial" panose="020B0604020202020204" pitchFamily="34" charset="0"/>
              <a:buChar char="•"/>
            </a:pPr>
            <a:endParaRPr lang="en-US" sz="3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1AA96FF5-13DB-4439-AF8B-441F01B9B342}"/>
              </a:ext>
            </a:extLst>
          </p:cNvPr>
          <p:cNvSpPr txBox="1"/>
          <p:nvPr/>
        </p:nvSpPr>
        <p:spPr>
          <a:xfrm>
            <a:off x="533400" y="6277017"/>
            <a:ext cx="14630400" cy="1938992"/>
          </a:xfrm>
          <a:prstGeom prst="rect">
            <a:avLst/>
          </a:prstGeom>
          <a:noFill/>
        </p:spPr>
        <p:txBody>
          <a:bodyPr wrap="square" rtlCol="0">
            <a:spAutoFit/>
          </a:bodyPr>
          <a:lstStyle/>
          <a:p>
            <a:pPr lvl="1"/>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sử</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dụng</a:t>
            </a:r>
            <a:r>
              <a:rPr lang="en-US" sz="3000" dirty="0">
                <a:latin typeface="Arial" panose="020B0604020202020204" pitchFamily="34" charset="0"/>
                <a:cs typeface="Arial" panose="020B0604020202020204" pitchFamily="34" charset="0"/>
              </a:rPr>
              <a:t> LLM </a:t>
            </a:r>
            <a:r>
              <a:rPr lang="en-US" sz="3000" dirty="0" err="1">
                <a:latin typeface="Arial" panose="020B0604020202020204" pitchFamily="34" charset="0"/>
                <a:cs typeface="Arial" panose="020B0604020202020204" pitchFamily="34" charset="0"/>
              </a:rPr>
              <a:t>để</a:t>
            </a:r>
            <a:r>
              <a:rPr lang="en-US" sz="3000" dirty="0">
                <a:latin typeface="Arial" panose="020B0604020202020204" pitchFamily="34" charset="0"/>
                <a:cs typeface="Arial" panose="020B0604020202020204" pitchFamily="34" charset="0"/>
              </a:rPr>
              <a:t> chia chunk </a:t>
            </a:r>
            <a:r>
              <a:rPr lang="en-US" sz="3000" dirty="0" err="1">
                <a:latin typeface="Arial" panose="020B0604020202020204" pitchFamily="34" charset="0"/>
                <a:cs typeface="Arial" panose="020B0604020202020204" pitchFamily="34" charset="0"/>
              </a:rPr>
              <a:t>được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xem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đơn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giản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hiệu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a:t>
            </a:r>
          </a:p>
          <a:p>
            <a:pPr lvl="1"/>
            <a:endParaRPr lang="en-US" sz="3000" dirty="0">
              <a:latin typeface="Arial" panose="020B0604020202020204" pitchFamily="34" charset="0"/>
              <a:cs typeface="Arial" panose="020B0604020202020204" pitchFamily="34" charset="0"/>
            </a:endParaRPr>
          </a:p>
          <a:p>
            <a:pPr lvl="1"/>
            <a:r>
              <a:rPr lang="en-US" sz="3000" dirty="0" err="1">
                <a:latin typeface="Arial" panose="020B0604020202020204" pitchFamily="34" charset="0"/>
                <a:cs typeface="Arial" panose="020B0604020202020204" pitchFamily="34" charset="0"/>
              </a:rPr>
              <a:t>Nhược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điểm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Tốn</a:t>
            </a:r>
            <a:r>
              <a:rPr lang="en-US" sz="3000" dirty="0">
                <a:latin typeface="Arial" panose="020B0604020202020204" pitchFamily="34" charset="0"/>
                <a:cs typeface="Arial" panose="020B0604020202020204" pitchFamily="34" charset="0"/>
              </a:rPr>
              <a:t> chi </a:t>
            </a:r>
            <a:r>
              <a:rPr lang="en-US" sz="3000" dirty="0" err="1">
                <a:latin typeface="Arial" panose="020B0604020202020204" pitchFamily="34" charset="0"/>
                <a:cs typeface="Arial" panose="020B0604020202020204" pitchFamily="34" charset="0"/>
              </a:rPr>
              <a:t>phí</a:t>
            </a:r>
            <a:r>
              <a:rPr lang="en-US" sz="3000" dirty="0">
                <a:latin typeface="Arial" panose="020B0604020202020204" pitchFamily="34" charset="0"/>
                <a:cs typeface="Arial" panose="020B0604020202020204" pitchFamily="34" charset="0"/>
              </a:rPr>
              <a:t> API, </a:t>
            </a:r>
            <a:r>
              <a:rPr lang="en-US" sz="3000" dirty="0" err="1">
                <a:latin typeface="Arial" panose="020B0604020202020204" pitchFamily="34" charset="0"/>
                <a:cs typeface="Arial" panose="020B0604020202020204" pitchFamily="34" charset="0"/>
              </a:rPr>
              <a:t>lâu</a:t>
            </a:r>
            <a:r>
              <a:rPr lang="en-US" sz="3000" dirty="0">
                <a:latin typeface="Arial" panose="020B0604020202020204" pitchFamily="34" charset="0"/>
                <a:cs typeface="Arial" panose="020B0604020202020204" pitchFamily="34" charset="0"/>
              </a:rPr>
              <a:t>.</a:t>
            </a:r>
          </a:p>
        </p:txBody>
      </p:sp>
      <p:pic>
        <p:nvPicPr>
          <p:cNvPr id="9" name="Picture 8">
            <a:extLst>
              <a:ext uri="{FF2B5EF4-FFF2-40B4-BE49-F238E27FC236}">
                <a16:creationId xmlns:a16="http://schemas.microsoft.com/office/drawing/2014/main" id="{5445C960-B9A7-4893-A36B-0DD650B1B42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534528" y="3019445"/>
            <a:ext cx="11582400" cy="2362200"/>
          </a:xfrm>
          <a:prstGeom prst="rect">
            <a:avLst/>
          </a:prstGeom>
          <a:noFill/>
          <a:ln>
            <a:noFill/>
          </a:ln>
        </p:spPr>
      </p:pic>
    </p:spTree>
    <p:extLst>
      <p:ext uri="{BB962C8B-B14F-4D97-AF65-F5344CB8AC3E}">
        <p14:creationId xmlns:p14="http://schemas.microsoft.com/office/powerpoint/2010/main" val="1173910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9B011FD0-A082-4284-B7DF-0A42F7A22B66}"/>
              </a:ext>
            </a:extLst>
          </p:cNvPr>
          <p:cNvSpPr txBox="1"/>
          <p:nvPr/>
        </p:nvSpPr>
        <p:spPr>
          <a:xfrm>
            <a:off x="381000" y="0"/>
            <a:ext cx="17678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GRAG(Graph Retrieval-Augmented Generation)</a:t>
            </a:r>
          </a:p>
        </p:txBody>
      </p:sp>
      <p:pic>
        <p:nvPicPr>
          <p:cNvPr id="3" name="Picture 2">
            <a:extLst>
              <a:ext uri="{FF2B5EF4-FFF2-40B4-BE49-F238E27FC236}">
                <a16:creationId xmlns:a16="http://schemas.microsoft.com/office/drawing/2014/main" id="{2124BB9A-8714-4205-B3A9-40AD768E77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F7E1F2AC-312E-46C5-8BB1-6125756AA8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DEC6FBB7-EB26-4CA4-B72A-CA7272A7B1DF}"/>
              </a:ext>
            </a:extLst>
          </p:cNvPr>
          <p:cNvSpPr txBox="1"/>
          <p:nvPr/>
        </p:nvSpPr>
        <p:spPr>
          <a:xfrm>
            <a:off x="1128336" y="1497052"/>
            <a:ext cx="13563600" cy="485421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Nổi lên kế thừa sự phát triển của RAG nhằm giải quyết các nhược điểm của RAG</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Tận dụng sức mạnh của các cấu trúc đồ thị</a:t>
            </a:r>
          </a:p>
          <a:p>
            <a:pPr>
              <a:lnSpc>
                <a:spcPct val="150000"/>
              </a:lnSpc>
            </a:pPr>
            <a:r>
              <a:rPr lang="vi-VN" sz="3000" b="1"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Xây dựng đồ thị phù hợp với từng tài liệu khác nhau</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Xử lý nhiều quan hệ phức tạp</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Khó mở rộng</a:t>
            </a:r>
          </a:p>
        </p:txBody>
      </p:sp>
      <p:pic>
        <p:nvPicPr>
          <p:cNvPr id="8" name="Picture 7">
            <a:extLst>
              <a:ext uri="{FF2B5EF4-FFF2-40B4-BE49-F238E27FC236}">
                <a16:creationId xmlns:a16="http://schemas.microsoft.com/office/drawing/2014/main" id="{C38CA7AA-E39E-41D9-BF03-8FC6663EEDB1}"/>
              </a:ext>
            </a:extLst>
          </p:cNvPr>
          <p:cNvPicPr>
            <a:picLocks noChangeAspect="1"/>
          </p:cNvPicPr>
          <p:nvPr/>
        </p:nvPicPr>
        <p:blipFill>
          <a:blip r:embed="rId4"/>
          <a:stretch>
            <a:fillRect/>
          </a:stretch>
        </p:blipFill>
        <p:spPr>
          <a:xfrm>
            <a:off x="11277600" y="3624881"/>
            <a:ext cx="5997612" cy="5354270"/>
          </a:xfrm>
          <a:prstGeom prst="rect">
            <a:avLst/>
          </a:prstGeom>
        </p:spPr>
      </p:pic>
    </p:spTree>
    <p:extLst>
      <p:ext uri="{BB962C8B-B14F-4D97-AF65-F5344CB8AC3E}">
        <p14:creationId xmlns:p14="http://schemas.microsoft.com/office/powerpoint/2010/main" val="251868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119FA693-7FF8-46BE-ADE3-EDFA500765A0}"/>
              </a:ext>
            </a:extLst>
          </p:cNvPr>
          <p:cNvSpPr txBox="1"/>
          <p:nvPr/>
        </p:nvSpPr>
        <p:spPr>
          <a:xfrm>
            <a:off x="381000" y="0"/>
            <a:ext cx="17678400"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So </a:t>
            </a:r>
            <a:r>
              <a:rPr lang="en-US" sz="5600" b="1" dirty="0" err="1">
                <a:latin typeface="Arial" panose="020B0604020202020204" pitchFamily="34" charset="0"/>
                <a:cs typeface="Arial" panose="020B0604020202020204" pitchFamily="34" charset="0"/>
              </a:rPr>
              <a:t>sánh</a:t>
            </a:r>
            <a:r>
              <a:rPr lang="en-US" sz="5600" b="1" dirty="0">
                <a:latin typeface="Arial" panose="020B0604020202020204" pitchFamily="34" charset="0"/>
                <a:cs typeface="Arial" panose="020B0604020202020204" pitchFamily="34" charset="0"/>
              </a:rPr>
              <a:t> RAG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GRAG</a:t>
            </a:r>
          </a:p>
        </p:txBody>
      </p:sp>
      <p:graphicFrame>
        <p:nvGraphicFramePr>
          <p:cNvPr id="5" name="Table 4">
            <a:extLst>
              <a:ext uri="{FF2B5EF4-FFF2-40B4-BE49-F238E27FC236}">
                <a16:creationId xmlns:a16="http://schemas.microsoft.com/office/drawing/2014/main" id="{C887BCAC-A580-4161-B408-E9CE237CE89F}"/>
              </a:ext>
            </a:extLst>
          </p:cNvPr>
          <p:cNvGraphicFramePr>
            <a:graphicFrameLocks noGrp="1"/>
          </p:cNvGraphicFramePr>
          <p:nvPr>
            <p:extLst>
              <p:ext uri="{D42A27DB-BD31-4B8C-83A1-F6EECF244321}">
                <p14:modId xmlns:p14="http://schemas.microsoft.com/office/powerpoint/2010/main" val="1896173355"/>
              </p:ext>
            </p:extLst>
          </p:nvPr>
        </p:nvGraphicFramePr>
        <p:xfrm>
          <a:off x="2078784" y="1251913"/>
          <a:ext cx="14151816" cy="8702146"/>
        </p:xfrm>
        <a:graphic>
          <a:graphicData uri="http://schemas.openxmlformats.org/drawingml/2006/table">
            <a:tbl>
              <a:tblPr firstRow="1" firstCol="1" bandRow="1">
                <a:tableStyleId>{5C22544A-7EE6-4342-B048-85BDC9FD1C3A}</a:tableStyleId>
              </a:tblPr>
              <a:tblGrid>
                <a:gridCol w="4717272">
                  <a:extLst>
                    <a:ext uri="{9D8B030D-6E8A-4147-A177-3AD203B41FA5}">
                      <a16:colId xmlns:a16="http://schemas.microsoft.com/office/drawing/2014/main" val="2369853912"/>
                    </a:ext>
                  </a:extLst>
                </a:gridCol>
                <a:gridCol w="4717272">
                  <a:extLst>
                    <a:ext uri="{9D8B030D-6E8A-4147-A177-3AD203B41FA5}">
                      <a16:colId xmlns:a16="http://schemas.microsoft.com/office/drawing/2014/main" val="2298203388"/>
                    </a:ext>
                  </a:extLst>
                </a:gridCol>
                <a:gridCol w="4717272">
                  <a:extLst>
                    <a:ext uri="{9D8B030D-6E8A-4147-A177-3AD203B41FA5}">
                      <a16:colId xmlns:a16="http://schemas.microsoft.com/office/drawing/2014/main" val="2704237141"/>
                    </a:ext>
                  </a:extLst>
                </a:gridCol>
              </a:tblGrid>
              <a:tr h="507637">
                <a:tc>
                  <a:txBody>
                    <a:bodyPr/>
                    <a:lstStyle/>
                    <a:p>
                      <a:pPr algn="l">
                        <a:lnSpc>
                          <a:spcPct val="150000"/>
                        </a:lnSpc>
                      </a:pPr>
                      <a:r>
                        <a:rPr lang="vi-VN" sz="2500">
                          <a:effectLst/>
                        </a:rPr>
                        <a:t>Đặc điểm/Khía cạnh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RAG</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GRAG</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454663982"/>
                  </a:ext>
                </a:extLst>
              </a:tr>
              <a:tr h="993940">
                <a:tc>
                  <a:txBody>
                    <a:bodyPr/>
                    <a:lstStyle/>
                    <a:p>
                      <a:pPr algn="l">
                        <a:lnSpc>
                          <a:spcPct val="150000"/>
                        </a:lnSpc>
                      </a:pPr>
                      <a:r>
                        <a:rPr lang="vi-VN" sz="2500">
                          <a:effectLst/>
                        </a:rPr>
                        <a:t>Cấu trúc Dữ liệu Cơ bản</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Phi cấu trúc</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Cấu trúc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33534306"/>
                  </a:ext>
                </a:extLst>
              </a:tr>
              <a:tr h="1966546">
                <a:tc>
                  <a:txBody>
                    <a:bodyPr/>
                    <a:lstStyle/>
                    <a:p>
                      <a:pPr algn="l">
                        <a:lnSpc>
                          <a:spcPct val="150000"/>
                        </a:lnSpc>
                      </a:pPr>
                      <a:r>
                        <a:rPr lang="vi-VN" sz="2500">
                          <a:effectLst/>
                        </a:rPr>
                        <a:t>Cơ chế Truy xuất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Tương đồng ngữ nghĩa (tìm kiếm vector), tìm kiếm từ khóa</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Duyệt đồ thị (BFS, DFS), khớp mẫu (Cypher), có thể kết hợp tìm kiếm vector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293535969"/>
                  </a:ext>
                </a:extLst>
              </a:tr>
              <a:tr h="1480243">
                <a:tc>
                  <a:txBody>
                    <a:bodyPr/>
                    <a:lstStyle/>
                    <a:p>
                      <a:pPr algn="l">
                        <a:lnSpc>
                          <a:spcPct val="150000"/>
                        </a:lnSpc>
                      </a:pPr>
                      <a:r>
                        <a:rPr lang="vi-VN" sz="2500" dirty="0">
                          <a:effectLst/>
                        </a:rPr>
                        <a:t>Xử lý Mối quan hệ &amp; Ngữ cảnh</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Bỏ qua mối quan hệ cấu trúc rõ ràng; ngữ cảnh giới hạn trong đoạn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Tận dụng mối quan hệ rõ ràng; ngữ cảnh sâu hơn thông qua cấu trúc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0672714"/>
                  </a:ext>
                </a:extLst>
              </a:tr>
              <a:tr h="993940">
                <a:tc>
                  <a:txBody>
                    <a:bodyPr/>
                    <a:lstStyle/>
                    <a:p>
                      <a:pPr algn="l">
                        <a:lnSpc>
                          <a:spcPct val="150000"/>
                        </a:lnSpc>
                      </a:pPr>
                      <a:r>
                        <a:rPr lang="vi-VN" sz="2500">
                          <a:effectLst/>
                        </a:rPr>
                        <a:t>Hiệu suất QA Đơn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Tốt</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5907525"/>
                  </a:ext>
                </a:extLst>
              </a:tr>
              <a:tr h="507637">
                <a:tc>
                  <a:txBody>
                    <a:bodyPr/>
                    <a:lstStyle/>
                    <a:p>
                      <a:pPr algn="l">
                        <a:lnSpc>
                          <a:spcPct val="150000"/>
                        </a:lnSpc>
                      </a:pPr>
                      <a:r>
                        <a:rPr lang="vi-VN" sz="2500">
                          <a:effectLst/>
                        </a:rPr>
                        <a:t>Hiệu suất QA Đa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Tốt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748888192"/>
                  </a:ext>
                </a:extLst>
              </a:tr>
              <a:tr h="1480243">
                <a:tc>
                  <a:txBody>
                    <a:bodyPr/>
                    <a:lstStyle/>
                    <a:p>
                      <a:pPr algn="l">
                        <a:lnSpc>
                          <a:spcPct val="150000"/>
                        </a:lnSpc>
                      </a:pPr>
                      <a:r>
                        <a:rPr lang="vi-VN" sz="2500">
                          <a:effectLst/>
                        </a:rPr>
                        <a:t>Điểm yếu Chính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"Mù" mối quan hệ, hạn chế ngữ cảnh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Phụ thuộc chất lượng đồ thị, phức tạp hơn, chi phí xây dựng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3473031"/>
                  </a:ext>
                </a:extLst>
              </a:tr>
            </a:tbl>
          </a:graphicData>
        </a:graphic>
      </p:graphicFrame>
    </p:spTree>
    <p:extLst>
      <p:ext uri="{BB962C8B-B14F-4D97-AF65-F5344CB8AC3E}">
        <p14:creationId xmlns:p14="http://schemas.microsoft.com/office/powerpoint/2010/main" val="206684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3.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1125200" cy="184665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3.1. </a:t>
            </a:r>
            <a:r>
              <a:rPr lang="en-US" sz="4000" dirty="0" err="1">
                <a:latin typeface="Arial" panose="020B0604020202020204" pitchFamily="34" charset="0"/>
                <a:cs typeface="Arial" panose="020B0604020202020204" pitchFamily="34" charset="0"/>
              </a:rPr>
              <a:t>Phương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pháp</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giải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quyết</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bài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toán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3.2. </a:t>
            </a:r>
            <a:r>
              <a:rPr lang="en-US" sz="4000" dirty="0" err="1">
                <a:latin typeface="Arial" panose="020B0604020202020204" pitchFamily="34" charset="0"/>
                <a:cs typeface="Arial" panose="020B0604020202020204" pitchFamily="34" charset="0"/>
              </a:rPr>
              <a:t>Quy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trình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thực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hiện</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3.1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giải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quyết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toán</a:t>
            </a:r>
            <a:endParaRPr lang="en-US" sz="5600" b="1" spc="95" dirty="0">
              <a:solidFill>
                <a:srgbClr val="FF0000"/>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BC82308E-7F83-4F39-B646-EC180D2E4063}"/>
              </a:ext>
            </a:extLst>
          </p:cNvPr>
          <p:cNvSpPr txBox="1"/>
          <p:nvPr/>
        </p:nvSpPr>
        <p:spPr>
          <a:xfrm>
            <a:off x="1128336" y="1497052"/>
            <a:ext cx="9082464" cy="7626831"/>
          </a:xfrm>
          <a:prstGeom prst="rect">
            <a:avLst/>
          </a:prstGeom>
          <a:noFill/>
        </p:spPr>
        <p:txBody>
          <a:bodyPr wrap="square" rtlCol="0">
            <a:spAutoFit/>
          </a:bodyPr>
          <a:lstStyle/>
          <a:p>
            <a:pPr algn="just">
              <a:lnSpc>
                <a:spcPct val="150000"/>
              </a:lnSpc>
            </a:pPr>
            <a:r>
              <a:rPr lang="vi-VN" sz="3000" dirty="0">
                <a:solidFill>
                  <a:srgbClr val="000000"/>
                </a:solidFill>
                <a:effectLst/>
                <a:latin typeface="Times New Roman" panose="02020603050405020304" pitchFamily="18" charset="0"/>
                <a:ea typeface="Times New Roman" panose="02020603050405020304" pitchFamily="18" charset="0"/>
              </a:rPr>
              <a:t>Để giải quyết bài toán chúng em xây dựng một hệ thống, gồm các thành phần sau đây:</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Agent: </a:t>
            </a:r>
            <a:r>
              <a:rPr lang="vi-VN" sz="3000" b="1" dirty="0">
                <a:solidFill>
                  <a:srgbClr val="1B1C1D"/>
                </a:solidFill>
                <a:latin typeface="Times New Roman" panose="02020603050405020304" pitchFamily="18" charset="0"/>
                <a:ea typeface="Times New Roman" panose="02020603050405020304" pitchFamily="18" charset="0"/>
              </a:rPr>
              <a:t>C</a:t>
            </a:r>
            <a:r>
              <a:rPr lang="vi-VN" sz="3000" dirty="0">
                <a:solidFill>
                  <a:srgbClr val="1B1C1D"/>
                </a:solidFill>
                <a:effectLst/>
                <a:latin typeface="Times New Roman" panose="02020603050405020304" pitchFamily="18" charset="0"/>
                <a:ea typeface="Times New Roman" panose="02020603050405020304" pitchFamily="18" charset="0"/>
              </a:rPr>
              <a:t>hịu trách nhiệm ra quyết định.</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Retriever Bank:</a:t>
            </a:r>
            <a:r>
              <a:rPr lang="vi-VN" sz="3000" dirty="0">
                <a:solidFill>
                  <a:srgbClr val="000000"/>
                </a:solidFill>
                <a:effectLst/>
                <a:latin typeface="Times New Roman" panose="02020603050405020304" pitchFamily="18" charset="0"/>
                <a:ea typeface="Times New Roman" panose="02020603050405020304" pitchFamily="18" charset="0"/>
              </a:rPr>
              <a:t> </a:t>
            </a:r>
            <a:r>
              <a:rPr lang="en-US" sz="3000" dirty="0">
                <a:solidFill>
                  <a:srgbClr val="1B1C1D"/>
                </a:solidFill>
                <a:effectLst/>
                <a:latin typeface="Times New Roman" panose="02020603050405020304" pitchFamily="18" charset="0"/>
                <a:ea typeface="Times New Roman" panose="02020603050405020304" pitchFamily="18" charset="0"/>
              </a:rPr>
              <a:t>T</a:t>
            </a:r>
            <a:r>
              <a:rPr lang="vi-VN" sz="3000" dirty="0">
                <a:solidFill>
                  <a:srgbClr val="1B1C1D"/>
                </a:solidFill>
                <a:effectLst/>
                <a:latin typeface="Times New Roman" panose="02020603050405020304" pitchFamily="18" charset="0"/>
                <a:ea typeface="Times New Roman" panose="02020603050405020304" pitchFamily="18" charset="0"/>
              </a:rPr>
              <a:t>ập hợp các mô-đun truy xuất, bao gồm một module truy xuất văn bản và một module truy xuất đồ thị.</a:t>
            </a:r>
            <a:endParaRPr lang="vi-VN" sz="3000" baseline="30000" dirty="0">
              <a:solidFill>
                <a:srgbClr val="575B5F"/>
              </a:solidFill>
              <a:latin typeface="Times New Roman" panose="02020603050405020304" pitchFamily="18" charset="0"/>
              <a:ea typeface="Times New Roman" panose="02020603050405020304" pitchFamily="18" charset="0"/>
            </a:endParaRP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Generator:</a:t>
            </a:r>
            <a:r>
              <a:rPr lang="vi-VN" sz="3000" dirty="0">
                <a:solidFill>
                  <a:srgbClr val="1B1C1D"/>
                </a:solidFill>
                <a:effectLst/>
                <a:latin typeface="Times New Roman" panose="02020603050405020304" pitchFamily="18" charset="0"/>
                <a:ea typeface="Times New Roman" panose="02020603050405020304" pitchFamily="18" charset="0"/>
              </a:rPr>
              <a:t> LLM tổng hợp câu trả lời cuối cùng. </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Critic Module:</a:t>
            </a:r>
            <a:r>
              <a:rPr lang="vi-VN" sz="3000" dirty="0">
                <a:solidFill>
                  <a:srgbClr val="000000"/>
                </a:solidFill>
                <a:effectLst/>
                <a:latin typeface="Times New Roman" panose="02020603050405020304" pitchFamily="18" charset="0"/>
                <a:ea typeface="Times New Roman" panose="02020603050405020304" pitchFamily="18" charset="0"/>
              </a:rPr>
              <a:t> </a:t>
            </a:r>
            <a:r>
              <a:rPr lang="vi-VN" sz="3000" dirty="0">
                <a:solidFill>
                  <a:srgbClr val="1B1C1D"/>
                </a:solidFill>
                <a:effectLst/>
                <a:latin typeface="Times New Roman" panose="02020603050405020304" pitchFamily="18" charset="0"/>
                <a:ea typeface="Times New Roman" panose="02020603050405020304" pitchFamily="18" charset="0"/>
              </a:rPr>
              <a:t>Thành phần đánh giá và cung cấp phản hồi. Chức năng của nó là đánh giá kết quả đầu ra của Generator và cung cấp hướng dẫn sửa chữa cho Agent nếu câu trả lời bị coi là không chính xác.</a:t>
            </a: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0" name="Picture 9">
            <a:extLst>
              <a:ext uri="{FF2B5EF4-FFF2-40B4-BE49-F238E27FC236}">
                <a16:creationId xmlns:a16="http://schemas.microsoft.com/office/drawing/2014/main" id="{AEB67AEA-EFC0-4D14-8BDB-B933BB49F64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15600" y="1120264"/>
            <a:ext cx="7467600" cy="91476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pic>
        <p:nvPicPr>
          <p:cNvPr id="9" name="Picture 8">
            <a:extLst>
              <a:ext uri="{FF2B5EF4-FFF2-40B4-BE49-F238E27FC236}">
                <a16:creationId xmlns:a16="http://schemas.microsoft.com/office/drawing/2014/main" id="{B8886973-0EDA-452E-9412-8AD30953F06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81100" y="3546113"/>
            <a:ext cx="15925800" cy="266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4656788"/>
          </a:xfrm>
          <a:prstGeom prst="rect">
            <a:avLst/>
          </a:prstGeom>
          <a:noFill/>
        </p:spPr>
        <p:txBody>
          <a:bodyPr wrap="square" rtlCol="0">
            <a:spAutoFit/>
          </a:bodyPr>
          <a:lstStyle/>
          <a:p>
            <a:pPr marL="285750" indent="-285750">
              <a:buFont typeface="Arial" panose="020B0604020202020204" pitchFamily="34" charset="0"/>
              <a:buChar char="•"/>
            </a:pPr>
            <a:r>
              <a:rPr lang="vi-VN" sz="3200" b="1" dirty="0"/>
              <a:t>Chuẩn bị mô hình gốc</a:t>
            </a:r>
          </a:p>
          <a:p>
            <a:pPr lvl="0"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Dựa trên tầm quan trọng của các thành phần trong kiến trúc, chúng em sẽ quyết định sử dụng mô hình:</a:t>
            </a:r>
          </a:p>
          <a:p>
            <a:pPr lvl="0"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Agent: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Validator: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Commentor: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Generator: Gemini-1.5-flash</a:t>
            </a:r>
          </a:p>
        </p:txBody>
      </p:sp>
    </p:spTree>
    <p:extLst>
      <p:ext uri="{BB962C8B-B14F-4D97-AF65-F5344CB8AC3E}">
        <p14:creationId xmlns:p14="http://schemas.microsoft.com/office/powerpoint/2010/main" val="2365931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2579296"/>
          </a:xfrm>
          <a:prstGeom prst="rect">
            <a:avLst/>
          </a:prstGeom>
          <a:noFill/>
        </p:spPr>
        <p:txBody>
          <a:bodyPr wrap="square" rtlCol="0">
            <a:spAutoFit/>
          </a:bodyPr>
          <a:lstStyle/>
          <a:p>
            <a:pPr marL="285750" indent="-285750">
              <a:buFont typeface="Arial" panose="020B0604020202020204" pitchFamily="34" charset="0"/>
              <a:buChar char="•"/>
            </a:pPr>
            <a:r>
              <a:rPr lang="vi-VN" sz="3200" b="1" dirty="0"/>
              <a:t>Chuẩn bị tập dữ liệu</a:t>
            </a: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Tập dữ liệu là sổ tay sinh viên Nông Lâm 2024:</a:t>
            </a:r>
            <a:endParaRPr lang="vi-VN" sz="3000" dirty="0">
              <a:solidFill>
                <a:srgbClr val="000000"/>
              </a:solidFill>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u="sng" dirty="0">
                <a:solidFill>
                  <a:srgbClr val="000000"/>
                </a:solidFill>
                <a:effectLst/>
                <a:latin typeface="Times New Roman" panose="02020603050405020304" pitchFamily="18" charset="0"/>
                <a:ea typeface="Times New Roman" panose="02020603050405020304" pitchFamily="18" charset="0"/>
                <a:hlinkClick r:id="rId4"/>
              </a:rPr>
              <a:t>https://nls.hcmuaf.edu.vn/contents.php?ur=nls&amp;ids=42921</a:t>
            </a:r>
            <a:r>
              <a:rPr lang="vi-VN" sz="3000" dirty="0">
                <a:solidFill>
                  <a:srgbClr val="000000"/>
                </a:solidFill>
                <a:effectLst/>
                <a:latin typeface="Times New Roman" panose="02020603050405020304" pitchFamily="18" charset="0"/>
                <a:ea typeface="Times New Roman" panose="02020603050405020304" pitchFamily="18" charset="0"/>
              </a:rPr>
              <a:t>.</a:t>
            </a:r>
            <a:endParaRPr lang="vi-VN" sz="3000" dirty="0">
              <a:solidFill>
                <a:srgbClr val="000000"/>
              </a:solidFill>
              <a:effectLst/>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Gồm 76 trang. Nhưng chỉ lấy 65 trang(bỏ 9 trang đầu và 2 trang cuối).</a:t>
            </a:r>
            <a:endParaRPr lang="vi-VN" sz="3000" dirty="0">
              <a:solidFill>
                <a:srgbClr val="000000"/>
              </a:solidFill>
              <a:effectLst/>
              <a:latin typeface="Times New Roman" panose="02020603050405020304" pitchFamily="18" charset="0"/>
              <a:ea typeface="SimSun" panose="02010600030101010101" pitchFamily="2" charset="-122"/>
            </a:endParaRPr>
          </a:p>
        </p:txBody>
      </p:sp>
      <p:sp>
        <p:nvSpPr>
          <p:cNvPr id="15" name="TextBox 14">
            <a:extLst>
              <a:ext uri="{FF2B5EF4-FFF2-40B4-BE49-F238E27FC236}">
                <a16:creationId xmlns:a16="http://schemas.microsoft.com/office/drawing/2014/main" id="{D7E13CFE-EB8B-4227-BE8A-7BF6DF2E7078}"/>
              </a:ext>
            </a:extLst>
          </p:cNvPr>
          <p:cNvSpPr txBox="1"/>
          <p:nvPr/>
        </p:nvSpPr>
        <p:spPr>
          <a:xfrm>
            <a:off x="1447800" y="5010825"/>
            <a:ext cx="12649200" cy="1046440"/>
          </a:xfrm>
          <a:prstGeom prst="rect">
            <a:avLst/>
          </a:prstGeom>
          <a:noFill/>
        </p:spPr>
        <p:txBody>
          <a:bodyPr wrap="square" rtlCol="0">
            <a:spAutoFit/>
          </a:bodyPr>
          <a:lstStyle/>
          <a:p>
            <a:pPr marL="285750" indent="-285750">
              <a:buFont typeface="Arial" panose="020B0604020202020204" pitchFamily="34" charset="0"/>
              <a:buChar char="•"/>
            </a:pPr>
            <a:r>
              <a:rPr lang="vi-VN" sz="3200" b="1" dirty="0">
                <a:solidFill>
                  <a:srgbClr val="000000"/>
                </a:solidFill>
                <a:effectLst/>
                <a:latin typeface="Times New Roman" panose="02020603050405020304" pitchFamily="18" charset="0"/>
                <a:ea typeface="Times New Roman" panose="02020603050405020304" pitchFamily="18" charset="0"/>
              </a:rPr>
              <a:t>Tiền x</a:t>
            </a:r>
            <a:r>
              <a:rPr lang="vi-VN" sz="3200" b="1" dirty="0">
                <a:solidFill>
                  <a:srgbClr val="000000"/>
                </a:solidFill>
                <a:latin typeface="Times New Roman" panose="02020603050405020304" pitchFamily="18" charset="0"/>
                <a:ea typeface="Times New Roman" panose="02020603050405020304" pitchFamily="18" charset="0"/>
              </a:rPr>
              <a:t>ử lý dữ liệu</a:t>
            </a:r>
            <a:endParaRPr lang="vi-VN" sz="3000" b="1" dirty="0">
              <a:solidFill>
                <a:srgbClr val="000000"/>
              </a:solidFill>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6" name="Picture 15">
            <a:extLst>
              <a:ext uri="{FF2B5EF4-FFF2-40B4-BE49-F238E27FC236}">
                <a16:creationId xmlns:a16="http://schemas.microsoft.com/office/drawing/2014/main" id="{17F6F715-23A1-4B2F-998C-86EF4D6342A7}"/>
              </a:ext>
            </a:extLst>
          </p:cNvPr>
          <p:cNvPicPr/>
          <p:nvPr/>
        </p:nvPicPr>
        <p:blipFill>
          <a:blip r:embed="rId5">
            <a:extLst>
              <a:ext uri="{28A0092B-C50C-407E-A947-70E740481C1C}">
                <a14:useLocalDpi xmlns:a14="http://schemas.microsoft.com/office/drawing/2010/main" val="0"/>
              </a:ext>
            </a:extLst>
          </a:blip>
          <a:stretch>
            <a:fillRect/>
          </a:stretch>
        </p:blipFill>
        <p:spPr>
          <a:xfrm>
            <a:off x="1714500" y="6057265"/>
            <a:ext cx="12115800" cy="3615179"/>
          </a:xfrm>
          <a:prstGeom prst="rect">
            <a:avLst/>
          </a:prstGeom>
        </p:spPr>
      </p:pic>
    </p:spTree>
    <p:extLst>
      <p:ext uri="{BB962C8B-B14F-4D97-AF65-F5344CB8AC3E}">
        <p14:creationId xmlns:p14="http://schemas.microsoft.com/office/powerpoint/2010/main" val="1635809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4524315"/>
          </a:xfrm>
          <a:prstGeom prst="rect">
            <a:avLst/>
          </a:prstGeom>
          <a:noFill/>
        </p:spPr>
        <p:txBody>
          <a:bodyPr wrap="square" rtlCol="0">
            <a:spAutoFit/>
          </a:bodyPr>
          <a:lstStyle/>
          <a:p>
            <a:pPr marL="285750" indent="-285750">
              <a:buFont typeface="Arial" panose="020B0604020202020204" pitchFamily="34" charset="0"/>
              <a:buChar char="•"/>
            </a:pPr>
            <a:r>
              <a:rPr lang="vi-VN" sz="3200" b="1" dirty="0"/>
              <a:t>Lưu vào cơ sở dữ liệu vector</a:t>
            </a:r>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r>
              <a:rPr lang="vi-VN" sz="3200" b="1" dirty="0"/>
              <a:t>Lưu vào cơ sở dữ liệu đồ thị</a:t>
            </a:r>
          </a:p>
        </p:txBody>
      </p:sp>
      <p:pic>
        <p:nvPicPr>
          <p:cNvPr id="5" name="Picture 4">
            <a:extLst>
              <a:ext uri="{FF2B5EF4-FFF2-40B4-BE49-F238E27FC236}">
                <a16:creationId xmlns:a16="http://schemas.microsoft.com/office/drawing/2014/main" id="{DAB12336-8AFB-406F-8A9F-141C3E0E5B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2563811"/>
            <a:ext cx="10812742" cy="2579690"/>
          </a:xfrm>
          <a:prstGeom prst="rect">
            <a:avLst/>
          </a:prstGeom>
        </p:spPr>
      </p:pic>
      <p:pic>
        <p:nvPicPr>
          <p:cNvPr id="11" name="Picture 10">
            <a:extLst>
              <a:ext uri="{FF2B5EF4-FFF2-40B4-BE49-F238E27FC236}">
                <a16:creationId xmlns:a16="http://schemas.microsoft.com/office/drawing/2014/main" id="{8D002EDF-A29A-44F6-929B-44EB9E954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799" y="6411849"/>
            <a:ext cx="10794741" cy="2589279"/>
          </a:xfrm>
          <a:prstGeom prst="rect">
            <a:avLst/>
          </a:prstGeom>
        </p:spPr>
      </p:pic>
    </p:spTree>
    <p:extLst>
      <p:ext uri="{BB962C8B-B14F-4D97-AF65-F5344CB8AC3E}">
        <p14:creationId xmlns:p14="http://schemas.microsoft.com/office/powerpoint/2010/main" val="45410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3046988"/>
          </a:xfrm>
          <a:prstGeom prst="rect">
            <a:avLst/>
          </a:prstGeom>
          <a:noFill/>
        </p:spPr>
        <p:txBody>
          <a:bodyPr wrap="square" rtlCol="0">
            <a:spAutoFit/>
          </a:bodyPr>
          <a:lstStyle/>
          <a:p>
            <a:pPr marL="285750" indent="-285750">
              <a:buFont typeface="Arial" panose="020B0604020202020204" pitchFamily="34" charset="0"/>
              <a:buChar char="•"/>
            </a:pPr>
            <a:r>
              <a:rPr lang="vi-VN" sz="3200" b="1" dirty="0"/>
              <a:t>So sánh và đánh giá với kiến trúc RAG và GRAG truyền thống</a:t>
            </a:r>
          </a:p>
          <a:p>
            <a:endParaRPr lang="vi-VN" sz="3200" b="1" dirty="0"/>
          </a:p>
          <a:p>
            <a:pPr marL="1371600" lvl="2" indent="-457200">
              <a:buFontTx/>
              <a:buChar char="-"/>
            </a:pPr>
            <a:r>
              <a:rPr lang="vi-VN" sz="3200" dirty="0"/>
              <a:t>So sánh và đánh giá trên độ tương đồng</a:t>
            </a:r>
          </a:p>
          <a:p>
            <a:pPr marL="1371600" lvl="2" indent="-457200">
              <a:buFontTx/>
              <a:buChar char="-"/>
            </a:pPr>
            <a:r>
              <a:rPr lang="vi-VN" sz="3200" dirty="0"/>
              <a:t>So sánh và đánh giá trên accuracy</a:t>
            </a:r>
          </a:p>
          <a:p>
            <a:pPr marL="1371600" lvl="2" indent="-457200">
              <a:buFontTx/>
              <a:buChar char="-"/>
            </a:pPr>
            <a:r>
              <a:rPr lang="vi-VN" sz="3200" dirty="0"/>
              <a:t>So sánh và đánh giá trên hallucination</a:t>
            </a:r>
          </a:p>
          <a:p>
            <a:pPr marL="1371600" lvl="2" indent="-457200">
              <a:buFontTx/>
              <a:buChar char="-"/>
            </a:pPr>
            <a:r>
              <a:rPr lang="vi-VN" sz="3200" dirty="0"/>
              <a:t>So sánh và đánh giá trên missing</a:t>
            </a:r>
          </a:p>
        </p:txBody>
      </p:sp>
    </p:spTree>
    <p:extLst>
      <p:ext uri="{BB962C8B-B14F-4D97-AF65-F5344CB8AC3E}">
        <p14:creationId xmlns:p14="http://schemas.microsoft.com/office/powerpoint/2010/main" val="1357927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2070317"/>
            <a:ext cx="15153732" cy="4832028"/>
          </a:xfrm>
          <a:prstGeom prst="rect">
            <a:avLst/>
          </a:prstGeom>
        </p:spPr>
        <p:txBody>
          <a:bodyPr lIns="0" tIns="0" rIns="0" bIns="0" rtlCol="0" anchor="t">
            <a:spAutoFit/>
          </a:bodyPr>
          <a:lstStyle/>
          <a:p>
            <a:pPr algn="ctr">
              <a:lnSpc>
                <a:spcPct val="150000"/>
              </a:lnSpc>
            </a:pPr>
            <a:r>
              <a:rPr lang="en-US" sz="5400" b="1" dirty="0">
                <a:latin typeface="Arial" panose="020B0604020202020204" pitchFamily="34" charset="0"/>
                <a:cs typeface="Arial" panose="020B0604020202020204" pitchFamily="34" charset="0"/>
              </a:rPr>
              <a:t>ĐỀ </a:t>
            </a:r>
            <a:r>
              <a:rPr lang="en-US" sz="5400" b="1" dirty="0" err="1">
                <a:latin typeface="Arial" panose="020B0604020202020204" pitchFamily="34" charset="0"/>
                <a:cs typeface="Arial" panose="020B0604020202020204" pitchFamily="34" charset="0"/>
              </a:rPr>
              <a:t>TÀI:Xây</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dựng</a:t>
            </a:r>
            <a:r>
              <a:rPr lang="en-US" sz="5400" b="1" dirty="0">
                <a:latin typeface="Arial" panose="020B0604020202020204" pitchFamily="34" charset="0"/>
                <a:cs typeface="Arial" panose="020B0604020202020204" pitchFamily="34" charset="0"/>
              </a:rPr>
              <a:t> chatbot </a:t>
            </a:r>
            <a:r>
              <a:rPr lang="en-US" sz="5400" b="1" dirty="0" err="1">
                <a:latin typeface="Arial" panose="020B0604020202020204" pitchFamily="34" charset="0"/>
                <a:cs typeface="Arial" panose="020B0604020202020204" pitchFamily="34" charset="0"/>
              </a:rPr>
              <a:t>tư</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vấn</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học</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vụ</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Nông</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Lâm</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kết</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hợp</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giữa</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hệ</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thống</a:t>
            </a:r>
            <a:r>
              <a:rPr lang="en-US" sz="5400" b="1" dirty="0">
                <a:latin typeface="Arial" panose="020B0604020202020204" pitchFamily="34" charset="0"/>
                <a:cs typeface="Arial" panose="020B0604020202020204" pitchFamily="34" charset="0"/>
              </a:rPr>
              <a:t> GRAG(Graph Retrieval-Augmented Generation) </a:t>
            </a:r>
            <a:r>
              <a:rPr lang="en-US" sz="5400" b="1" dirty="0" err="1">
                <a:latin typeface="Arial" panose="020B0604020202020204" pitchFamily="34" charset="0"/>
                <a:cs typeface="Arial" panose="020B0604020202020204" pitchFamily="34" charset="0"/>
              </a:rPr>
              <a:t>và</a:t>
            </a:r>
            <a:r>
              <a:rPr lang="en-US" sz="5400" b="1" dirty="0">
                <a:latin typeface="Arial" panose="020B0604020202020204" pitchFamily="34" charset="0"/>
                <a:cs typeface="Arial" panose="020B0604020202020204" pitchFamily="34" charset="0"/>
              </a:rPr>
              <a:t> RAG(Retrieval-Augmented Generation)</a:t>
            </a:r>
            <a:endParaRPr lang="en-US" sz="54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1265520" y="7830803"/>
            <a:ext cx="9324432" cy="1077218"/>
          </a:xfrm>
          <a:prstGeom prst="rect">
            <a:avLst/>
          </a:prstGeom>
        </p:spPr>
        <p:txBody>
          <a:bodyPr wrap="square" lIns="0" tIns="0" rIns="0" bIns="0" rtlCol="0" anchor="t">
            <a:spAutoFit/>
          </a:bodyPr>
          <a:lstStyle/>
          <a:p>
            <a:pPr algn="ctr"/>
            <a:r>
              <a:rPr lang="en-US" sz="3500" dirty="0">
                <a:latin typeface="Arial" panose="020B0604020202020204" pitchFamily="34" charset="0"/>
                <a:cs typeface="Arial" panose="020B0604020202020204" pitchFamily="34" charset="0"/>
              </a:rPr>
              <a:t>GVHD:</a:t>
            </a:r>
          </a:p>
          <a:p>
            <a:pPr algn="ctr"/>
            <a:r>
              <a:rPr lang="en-US" sz="3500" dirty="0" err="1">
                <a:latin typeface="Arial" panose="020B0604020202020204" pitchFamily="34" charset="0"/>
                <a:cs typeface="Arial" panose="020B0604020202020204" pitchFamily="34" charset="0"/>
              </a:rPr>
              <a:t>ThS</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Song</a:t>
            </a:r>
          </a:p>
        </p:txBody>
      </p:sp>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sp>
        <p:nvSpPr>
          <p:cNvPr id="14" name="TextBox 7"/>
          <p:cNvSpPr txBox="1"/>
          <p:nvPr/>
        </p:nvSpPr>
        <p:spPr>
          <a:xfrm>
            <a:off x="10962231" y="7575741"/>
            <a:ext cx="6695532" cy="1615827"/>
          </a:xfrm>
          <a:prstGeom prst="rect">
            <a:avLst/>
          </a:prstGeom>
        </p:spPr>
        <p:txBody>
          <a:bodyPr wrap="square" lIns="0" tIns="0" rIns="0" bIns="0" rtlCol="0" anchor="t">
            <a:spAutoFit/>
          </a:bodyPr>
          <a:lstStyle/>
          <a:p>
            <a:pPr algn="ctr"/>
            <a:r>
              <a:rPr lang="en-US" sz="3500" dirty="0" err="1">
                <a:latin typeface="Arial" panose="020B0604020202020204" pitchFamily="34" charset="0"/>
                <a:cs typeface="Arial" panose="020B0604020202020204" pitchFamily="34" charset="0"/>
              </a:rPr>
              <a:t>Sinh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hiện</a:t>
            </a:r>
            <a:r>
              <a:rPr lang="en-US" sz="3500" dirty="0">
                <a:latin typeface="Arial" panose="020B0604020202020204" pitchFamily="34" charset="0"/>
                <a:cs typeface="Arial" panose="020B0604020202020204" pitchFamily="34" charset="0"/>
              </a:rPr>
              <a:t> : </a:t>
            </a:r>
          </a:p>
          <a:p>
            <a:r>
              <a:rPr lang="en-US" sz="3500" dirty="0">
                <a:latin typeface="Arial" panose="020B0604020202020204" pitchFamily="34" charset="0"/>
                <a:cs typeface="Arial" panose="020B0604020202020204" pitchFamily="34" charset="0"/>
              </a:rPr>
              <a:t>Cao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Nam  - 21130448</a:t>
            </a:r>
          </a:p>
          <a:p>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Pha</a:t>
            </a:r>
            <a:r>
              <a:rPr lang="en-US" sz="3500" dirty="0">
                <a:latin typeface="Arial" panose="020B0604020202020204" pitchFamily="34" charset="0"/>
                <a:cs typeface="Arial" panose="020B0604020202020204" pitchFamily="34" charset="0"/>
              </a:rPr>
              <a:t> - 21130467</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344"/>
    </mc:Choice>
    <mc:Fallback xmlns="">
      <p:transition spd="slow" advTm="16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 </a:t>
            </a:r>
            <a:r>
              <a:rPr lang="en-US" sz="5600" b="1" dirty="0" err="1">
                <a:latin typeface="Arial" panose="020B0604020202020204" pitchFamily="34" charset="0"/>
                <a:cs typeface="Arial" panose="020B0604020202020204" pitchFamily="34" charset="0"/>
              </a:rPr>
              <a:t>Triển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khai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385765" y="1104900"/>
            <a:ext cx="16154400" cy="357925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4.1.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4.2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4.3.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module </a:t>
            </a:r>
            <a:r>
              <a:rPr lang="en-US" sz="4000" dirty="0" err="1">
                <a:latin typeface="Arial" panose="020B0604020202020204" pitchFamily="34" charset="0"/>
                <a:cs typeface="Arial" panose="020B0604020202020204" pitchFamily="34" charset="0"/>
              </a:rPr>
              <a:t>phê</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bình</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4.4 So </a:t>
            </a:r>
            <a:r>
              <a:rPr lang="en-US" sz="4000" dirty="0" err="1">
                <a:latin typeface="Arial" panose="020B0604020202020204" pitchFamily="34" charset="0"/>
                <a:cs typeface="Arial" panose="020B0604020202020204" pitchFamily="34" charset="0"/>
              </a:rPr>
              <a:t>sánh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đánh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giá</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với</a:t>
            </a:r>
            <a:r>
              <a:rPr lang="en-US" sz="4000" dirty="0">
                <a:latin typeface="Arial" panose="020B0604020202020204" pitchFamily="34" charset="0"/>
                <a:cs typeface="Arial" panose="020B0604020202020204" pitchFamily="34" charset="0"/>
              </a:rPr>
              <a:t> RAG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GRAG </a:t>
            </a:r>
            <a:r>
              <a:rPr lang="en-US" sz="4000" dirty="0" err="1">
                <a:latin typeface="Arial" panose="020B0604020202020204" pitchFamily="34" charset="0"/>
                <a:cs typeface="Arial" panose="020B0604020202020204" pitchFamily="34" charset="0"/>
              </a:rPr>
              <a:t>truyền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thống</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Trích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xuất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 </a:t>
            </a:r>
          </a:p>
          <a:p>
            <a:pPr marL="269875">
              <a:lnSpc>
                <a:spcPct val="150000"/>
              </a:lnSpc>
            </a:pP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it-IT" sz="3500" dirty="0">
                <a:latin typeface="Arial" panose="020B0604020202020204" pitchFamily="34" charset="0"/>
                <a:cs typeface="Arial" panose="020B0604020202020204" pitchFamily="34" charset="0"/>
                <a:sym typeface="+mn-ea"/>
              </a:rPr>
              <a:t>Gemini 2.5 Pro Preview 05-06 và kỹ thuật prompting để chia chunk. Sau đó tiếp tục sử dụng mô hình để tạo tóm tắt chunk.</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kê</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thiết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kế</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vector:</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1024: </a:t>
            </a:r>
            <a:r>
              <a:rPr lang="en-US" sz="3500" dirty="0" err="1">
                <a:latin typeface="Arial" panose="020B0604020202020204" pitchFamily="34" charset="0"/>
                <a:cs typeface="Arial" panose="020B0604020202020204" pitchFamily="34" charset="0"/>
                <a:sym typeface="+mn-ea"/>
              </a:rPr>
              <a:t>intfloat</a:t>
            </a:r>
            <a:r>
              <a:rPr lang="en-US" sz="3500" dirty="0">
                <a:latin typeface="Arial" panose="020B0604020202020204" pitchFamily="34" charset="0"/>
                <a:cs typeface="Arial" panose="020B0604020202020204" pitchFamily="34" charset="0"/>
                <a:sym typeface="+mn-ea"/>
              </a:rPr>
              <a:t>/multilingual-e5-large-instruct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768: Alibaba-NLP/</a:t>
            </a:r>
            <a:r>
              <a:rPr lang="en-US" sz="3500" dirty="0" err="1">
                <a:latin typeface="Arial" panose="020B0604020202020204" pitchFamily="34" charset="0"/>
                <a:cs typeface="Arial" panose="020B0604020202020204" pitchFamily="34" charset="0"/>
                <a:sym typeface="+mn-ea"/>
              </a:rPr>
              <a:t>gte</a:t>
            </a:r>
            <a:r>
              <a:rPr lang="en-US" sz="3500" dirty="0">
                <a:latin typeface="Arial" panose="020B0604020202020204" pitchFamily="34" charset="0"/>
                <a:cs typeface="Arial" panose="020B0604020202020204" pitchFamily="34" charset="0"/>
                <a:sym typeface="+mn-ea"/>
              </a:rPr>
              <a:t>-multilingual-base</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512: sentence-transformers/distiluse-base-multilingual-cased-v2</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Tùy</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colbert-ir</a:t>
            </a:r>
            <a:r>
              <a:rPr lang="en-US" sz="3500" dirty="0">
                <a:latin typeface="Arial" panose="020B0604020202020204" pitchFamily="34" charset="0"/>
                <a:cs typeface="Arial" panose="020B0604020202020204" pitchFamily="34" charset="0"/>
                <a:sym typeface="+mn-ea"/>
              </a:rPr>
              <a:t>/colbertv2.0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tương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Xây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một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gồm</a:t>
            </a:r>
            <a:r>
              <a:rPr lang="en-US" sz="3500" dirty="0">
                <a:latin typeface="Arial" panose="020B0604020202020204" pitchFamily="34" charset="0"/>
                <a:cs typeface="Arial" panose="020B0604020202020204" pitchFamily="34" charset="0"/>
                <a:sym typeface="+mn-ea"/>
              </a:rPr>
              <a:t> 700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ở 7 </a:t>
            </a:r>
            <a:r>
              <a:rPr lang="en-US" sz="3500" dirty="0" err="1">
                <a:latin typeface="Arial" panose="020B0604020202020204" pitchFamily="34" charset="0"/>
                <a:cs typeface="Arial" panose="020B0604020202020204" pitchFamily="34" charset="0"/>
                <a:sym typeface="+mn-ea"/>
              </a:rPr>
              <a:t>lĩnh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vực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nhau</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sức khỏe, lịch sử, địa lý, văn hóa, thể thao, môi trường và giáo dục</a:t>
            </a:r>
          </a:p>
          <a:p>
            <a:pPr marL="727075"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sym typeface="+mn-ea"/>
              </a:rPr>
              <a:t>Chọn ra 12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thông qua LLM, MTEB ranking để lấy các mô hình phổ biến nhất hiện nay</a:t>
            </a: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1343339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6" name="Picture 5">
            <a:extLst>
              <a:ext uri="{FF2B5EF4-FFF2-40B4-BE49-F238E27FC236}">
                <a16:creationId xmlns:a16="http://schemas.microsoft.com/office/drawing/2014/main" id="{8BC3D343-AF1A-4A2F-BBA8-6039339C6E53}"/>
              </a:ext>
            </a:extLst>
          </p:cNvPr>
          <p:cNvPicPr/>
          <p:nvPr/>
        </p:nvPicPr>
        <p:blipFill rotWithShape="1">
          <a:blip r:embed="rId4" cstate="print">
            <a:extLst>
              <a:ext uri="{28A0092B-C50C-407E-A947-70E740481C1C}">
                <a14:useLocalDpi xmlns:a14="http://schemas.microsoft.com/office/drawing/2010/main" val="0"/>
              </a:ext>
            </a:extLst>
          </a:blip>
          <a:srcRect t="16468"/>
          <a:stretch/>
        </p:blipFill>
        <p:spPr bwMode="auto">
          <a:xfrm>
            <a:off x="1295400" y="2166904"/>
            <a:ext cx="15011400" cy="81391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3973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0ECA1FB6-F285-45E0-9588-C6082A347B9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2557" y="2324386"/>
            <a:ext cx="15316200" cy="4419600"/>
          </a:xfrm>
          <a:prstGeom prst="rect">
            <a:avLst/>
          </a:prstGeom>
          <a:noFill/>
          <a:ln>
            <a:noFill/>
          </a:ln>
        </p:spPr>
      </p:pic>
      <p:sp>
        <p:nvSpPr>
          <p:cNvPr id="9" name="TextBox 7">
            <a:extLst>
              <a:ext uri="{FF2B5EF4-FFF2-40B4-BE49-F238E27FC236}">
                <a16:creationId xmlns:a16="http://schemas.microsoft.com/office/drawing/2014/main" id="{E5590212-EA55-4F1B-9008-6DB72EEC4C57}"/>
              </a:ext>
            </a:extLst>
          </p:cNvPr>
          <p:cNvSpPr txBox="1"/>
          <p:nvPr/>
        </p:nvSpPr>
        <p:spPr>
          <a:xfrm>
            <a:off x="419100" y="6124834"/>
            <a:ext cx="17297400" cy="4091001"/>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sp>
        <p:nvSpPr>
          <p:cNvPr id="10" name="TextBox 9">
            <a:extLst>
              <a:ext uri="{FF2B5EF4-FFF2-40B4-BE49-F238E27FC236}">
                <a16:creationId xmlns:a16="http://schemas.microsoft.com/office/drawing/2014/main" id="{2620D758-20B0-4EAD-8734-ACC5DDA85CFA}"/>
              </a:ext>
            </a:extLst>
          </p:cNvPr>
          <p:cNvSpPr txBox="1"/>
          <p:nvPr/>
        </p:nvSpPr>
        <p:spPr>
          <a:xfrm>
            <a:off x="2057400" y="6280717"/>
            <a:ext cx="14746967" cy="4035144"/>
          </a:xfrm>
          <a:prstGeom prst="rect">
            <a:avLst/>
          </a:prstGeom>
          <a:noFill/>
        </p:spPr>
        <p:txBody>
          <a:bodyPr wrap="square">
            <a:spAutoFit/>
          </a:bodyPr>
          <a:lstStyle/>
          <a:p>
            <a:r>
              <a:rPr lang="vi-VN" sz="3500" dirty="0"/>
              <a:t>Dựa trên các thống kê và chiến lược truy vấn nhiều giai đoạn trong qdrant. Chúng tôi sẽ chọn 3 mô hình có 1024, 758 và 512 có độ chính xác cao nhất lần lượt là:</a:t>
            </a: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intfloat/multilingual-e5-large-instruct</a:t>
            </a:r>
            <a:r>
              <a:rPr lang="en-US" sz="3500" dirty="0">
                <a:solidFill>
                  <a:srgbClr val="000000"/>
                </a:solidFill>
                <a:effectLst/>
                <a:ea typeface="Times New Roman" panose="02020603050405020304" pitchFamily="18" charset="0"/>
              </a:rPr>
              <a:t>.</a:t>
            </a:r>
            <a:endParaRPr lang="vi-VN" sz="3500" dirty="0">
              <a:solidFill>
                <a:srgbClr val="000000"/>
              </a:solidFill>
              <a:effectLst/>
              <a:ea typeface="SimSun" panose="02010600030101010101" pitchFamily="2" charset="-122"/>
            </a:endParaRP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Alibaba-NLP/gte-multilingual-base</a:t>
            </a:r>
            <a:r>
              <a:rPr lang="en-US" sz="3500" dirty="0">
                <a:solidFill>
                  <a:srgbClr val="000000"/>
                </a:solidFill>
                <a:effectLst/>
                <a:ea typeface="Times New Roman" panose="02020603050405020304" pitchFamily="18" charset="0"/>
              </a:rPr>
              <a:t>.</a:t>
            </a:r>
          </a:p>
          <a:p>
            <a:pPr marL="342900" lvl="0" indent="-342900" algn="just">
              <a:lnSpc>
                <a:spcPct val="150000"/>
              </a:lnSpc>
              <a:buFont typeface="Arial" panose="020B0604020202020204" pitchFamily="34" charset="0"/>
              <a:buChar char="•"/>
            </a:pPr>
            <a:r>
              <a:rPr lang="en-US" sz="3500" dirty="0">
                <a:solidFill>
                  <a:srgbClr val="000000"/>
                </a:solidFill>
                <a:ea typeface="SimSun" panose="02010600030101010101" pitchFamily="2" charset="-122"/>
              </a:rPr>
              <a:t>sentence-transformers/distiluse-base-multilingual-cased-v2. </a:t>
            </a:r>
          </a:p>
        </p:txBody>
      </p:sp>
    </p:spTree>
    <p:extLst>
      <p:ext uri="{BB962C8B-B14F-4D97-AF65-F5344CB8AC3E}">
        <p14:creationId xmlns:p14="http://schemas.microsoft.com/office/powerpoint/2010/main" val="1811073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Đối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với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late </a:t>
            </a:r>
            <a:r>
              <a:rPr lang="en-US" sz="4000" dirty="0" err="1">
                <a:latin typeface="Arial" panose="020B0604020202020204" pitchFamily="34" charset="0"/>
                <a:cs typeface="Arial" panose="020B0604020202020204" pitchFamily="34" charset="0"/>
                <a:sym typeface="+mn-ea"/>
              </a:rPr>
              <a:t>ineraction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chúng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tôi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cũng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chọn</a:t>
            </a:r>
            <a:r>
              <a:rPr lang="en-US" sz="4000" dirty="0">
                <a:latin typeface="Arial" panose="020B0604020202020204" pitchFamily="34" charset="0"/>
                <a:cs typeface="Arial" panose="020B0604020202020204" pitchFamily="34" charset="0"/>
                <a:sym typeface="+mn-ea"/>
              </a:rPr>
              <a:t> 2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phổ</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nhất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Huggingface</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so </a:t>
            </a:r>
            <a:r>
              <a:rPr lang="en-US" sz="4000" dirty="0" err="1">
                <a:latin typeface="Arial" panose="020B0604020202020204" pitchFamily="34" charset="0"/>
                <a:cs typeface="Arial" panose="020B0604020202020204" pitchFamily="34" charset="0"/>
                <a:sym typeface="+mn-ea"/>
              </a:rPr>
              <a:t>sánh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tập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 </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8C42E94B-BFA0-4871-B0DF-807F634C4C3E}"/>
              </a:ext>
            </a:extLst>
          </p:cNvPr>
          <p:cNvPicPr/>
          <p:nvPr/>
        </p:nvPicPr>
        <p:blipFill rotWithShape="1">
          <a:blip r:embed="rId3">
            <a:extLst>
              <a:ext uri="{28A0092B-C50C-407E-A947-70E740481C1C}">
                <a14:useLocalDpi xmlns:a14="http://schemas.microsoft.com/office/drawing/2010/main" val="0"/>
              </a:ext>
            </a:extLst>
          </a:blip>
          <a:srcRect b="4088"/>
          <a:stretch/>
        </p:blipFill>
        <p:spPr bwMode="auto">
          <a:xfrm>
            <a:off x="591102" y="4686300"/>
            <a:ext cx="8077200" cy="5043321"/>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D7921DAC-26E5-4AF0-88C8-56544D06953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25201" y="4991100"/>
            <a:ext cx="8963301" cy="5124450"/>
          </a:xfrm>
          <a:prstGeom prst="rect">
            <a:avLst/>
          </a:prstGeom>
          <a:noFill/>
          <a:ln>
            <a:noFill/>
          </a:ln>
        </p:spPr>
      </p:pic>
    </p:spTree>
    <p:extLst>
      <p:ext uri="{BB962C8B-B14F-4D97-AF65-F5344CB8AC3E}">
        <p14:creationId xmlns:p14="http://schemas.microsoft.com/office/powerpoint/2010/main" val="1946693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a:latin typeface="Arial" panose="020B0604020202020204" pitchFamily="34" charset="0"/>
                <a:cs typeface="Arial" panose="020B0604020202020204" pitchFamily="34" charset="0"/>
                <a:sym typeface="+mn-ea"/>
              </a:rPr>
              <a:t>Sau </a:t>
            </a:r>
            <a:r>
              <a:rPr lang="en-US" sz="3500" dirty="0" err="1">
                <a:latin typeface="Arial" panose="020B0604020202020204" pitchFamily="34" charset="0"/>
                <a:cs typeface="Arial" panose="020B0604020202020204" pitchFamily="34" charset="0"/>
                <a:sym typeface="+mn-ea"/>
              </a:rPr>
              <a:t>khi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model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model:</a:t>
            </a:r>
            <a:endParaRPr lang="vi-VN" sz="3500" dirty="0">
              <a:latin typeface="Arial" panose="020B0604020202020204" pitchFamily="34"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intfloat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/multilingual-e5-large-instruct: 1024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chiều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endPar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Alibaba-NLP/gte-multilingual-base: 768 chiều.</a:t>
            </a:r>
          </a:p>
          <a:p>
            <a:pPr marL="727075" indent="-457200">
              <a:lnSpc>
                <a:spcPct val="150000"/>
              </a:lnSpc>
              <a:buFont typeface="Arial" panose="020B0604020202020204" pitchFamily="34" charset="0"/>
              <a:buChar char="•"/>
            </a:pPr>
            <a:r>
              <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sentence-transformers/distiluse-base-multilingual-cased-v2: 512 </a:t>
            </a:r>
            <a:r>
              <a:rPr lang="en-US" sz="3500"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chiều</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colbert-ir/colbertv2.0: số lượng vector tùy thuộc vào độ dài văn bản mỗi vector 768 chiều.</a:t>
            </a:r>
          </a:p>
          <a:p>
            <a:pPr marL="727075" indent="-457200">
              <a:lnSpc>
                <a:spcPct val="150000"/>
              </a:lnSpc>
              <a:buFont typeface="Arial" panose="020B0604020202020204" pitchFamily="34" charset="0"/>
              <a:buChar char="•"/>
            </a:pP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3155627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4.1.4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module </a:t>
            </a:r>
            <a:r>
              <a:rPr lang="en-US" sz="4000" dirty="0" err="1">
                <a:latin typeface="Arial" panose="020B0604020202020204" pitchFamily="34" charset="0"/>
                <a:cs typeface="Arial" panose="020B0604020202020204" pitchFamily="34" charset="0"/>
                <a:sym typeface="+mn-ea"/>
              </a:rPr>
              <a:t>tìm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kiếm</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bước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được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Qdrant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hỗ</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Ban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đầu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200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768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100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1024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50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là</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thu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hẹp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kết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quả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late interaction: k = 25</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Sau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khi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25 vector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model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nvidia</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/llama-3.2-nv-rerankqa-1b-v2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để</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lấy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ra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những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chunk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score &gt; 0.</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4110348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Xây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phân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tầng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trực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hóa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hẹp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khi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vết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dữ</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rõ</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ràng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cao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đại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diện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toàn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bộ</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thứ</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hai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id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tiếp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theo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chức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a:t>
            </a:r>
          </a:p>
          <a:p>
            <a:pPr marL="269875">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Xử</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lý</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ngoại</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lệ</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Nodes, types và relationship có ý nghĩa giống nhau nhưng mặt chữ lại khác nhau</a:t>
            </a:r>
          </a:p>
          <a:p>
            <a:pPr marL="269875">
              <a:lnSpc>
                <a:spcPct val="150000"/>
              </a:lnSpc>
            </a:pPr>
            <a:r>
              <a:rPr lang="vi-VN"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Wingdings" panose="05000000000000000000" pitchFamily="2" charset="2"/>
              </a:rPr>
              <a:t> </a:t>
            </a:r>
            <a:r>
              <a:rPr lang="vi-VN"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Giải quyết vấn đề này bằng thủ công</a:t>
            </a:r>
            <a:endPar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1502931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module </a:t>
            </a:r>
            <a:r>
              <a:rPr lang="en-US" sz="4000" dirty="0" err="1">
                <a:latin typeface="Arial" panose="020B0604020202020204" pitchFamily="34" charset="0"/>
                <a:cs typeface="Arial" panose="020B0604020202020204" pitchFamily="34" charset="0"/>
                <a:sym typeface="+mn-ea"/>
              </a:rPr>
              <a:t>tìm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kiếm</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thuộc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Nhanh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chóng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dễ</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hẹp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khoảng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duyệt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thị</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Nhược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thể</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sai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cú</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pháp</a:t>
            </a:r>
            <a:r>
              <a:rPr lang="en-US" sz="3500" dirty="0">
                <a:latin typeface="Arial" panose="020B0604020202020204" pitchFamily="34" charset="0"/>
                <a:cs typeface="Arial" panose="020B0604020202020204" pitchFamily="34" charset="0"/>
                <a:sym typeface="+mn-ea"/>
              </a:rPr>
              <a:t> cypher,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nằm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405988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5638800" y="571500"/>
            <a:ext cx="7076532" cy="1292662"/>
          </a:xfrm>
          <a:prstGeom prst="rect">
            <a:avLst/>
          </a:prstGeom>
        </p:spPr>
        <p:txBody>
          <a:bodyPr wrap="square" lIns="0" tIns="0" rIns="0" bIns="0" rtlCol="0" anchor="t">
            <a:spAutoFit/>
          </a:bodyPr>
          <a:lstStyle/>
          <a:p>
            <a:pPr algn="ctr">
              <a:lnSpc>
                <a:spcPct val="150000"/>
              </a:lnSpc>
            </a:pPr>
            <a:r>
              <a:rPr lang="en-US" sz="5600" b="1" dirty="0" err="1">
                <a:latin typeface="Arial" panose="020B0604020202020204" pitchFamily="34" charset="0"/>
                <a:cs typeface="Arial" panose="020B0604020202020204" pitchFamily="34" charset="0"/>
              </a:rPr>
              <a:t>Nội</a:t>
            </a:r>
            <a:r>
              <a:rPr lang="en-US" sz="5600" b="1" dirty="0">
                <a:latin typeface="Arial" panose="020B0604020202020204" pitchFamily="34" charset="0"/>
                <a:cs typeface="Arial" panose="020B0604020202020204" pitchFamily="34" charset="0"/>
              </a:rPr>
              <a:t> dung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bày</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2971800" y="2247900"/>
            <a:ext cx="9324432" cy="6463308"/>
          </a:xfrm>
          <a:prstGeom prst="rect">
            <a:avLst/>
          </a:prstGeom>
        </p:spPr>
        <p:txBody>
          <a:bodyPr wrap="square" lIns="0" tIns="0" rIns="0" bIns="0" rtlCol="0" anchor="t">
            <a:spAutoFit/>
          </a:bodyPr>
          <a:lstStyle/>
          <a:p>
            <a:pPr marL="742950" indent="-473075">
              <a:lnSpc>
                <a:spcPct val="150000"/>
              </a:lnSpc>
              <a:buFont typeface="+mj-lt"/>
              <a:buAutoNum type="arabicPeriod"/>
            </a:pPr>
            <a:r>
              <a:rPr lang="vi-VN" sz="4000" dirty="0"/>
              <a:t>GIỚI THIỆU ĐỀ TÀI</a:t>
            </a:r>
          </a:p>
          <a:p>
            <a:pPr marL="742950" indent="-473075">
              <a:lnSpc>
                <a:spcPct val="150000"/>
              </a:lnSpc>
              <a:buFont typeface="+mj-lt"/>
              <a:buAutoNum type="arabicPeriod"/>
            </a:pPr>
            <a:r>
              <a:rPr lang="vi-VN" sz="4000" dirty="0"/>
              <a:t>CƠ SỞ LÝ THUYẾT</a:t>
            </a:r>
          </a:p>
          <a:p>
            <a:pPr marL="742950" indent="-473075">
              <a:lnSpc>
                <a:spcPct val="150000"/>
              </a:lnSpc>
              <a:buFont typeface="+mj-lt"/>
              <a:buAutoNum type="arabicPeriod"/>
            </a:pPr>
            <a:r>
              <a:rPr lang="vi-VN" sz="4000" dirty="0"/>
              <a:t>PHƯƠNG PHÁP LUẬN</a:t>
            </a:r>
          </a:p>
          <a:p>
            <a:pPr marL="742950" indent="-473075">
              <a:lnSpc>
                <a:spcPct val="150000"/>
              </a:lnSpc>
              <a:buFont typeface="+mj-lt"/>
              <a:buAutoNum type="arabicPeriod"/>
            </a:pPr>
            <a:r>
              <a:rPr lang="vi-VN" sz="4000" dirty="0"/>
              <a:t>TRIỂN KHAI THỰC HIỆN</a:t>
            </a:r>
          </a:p>
          <a:p>
            <a:pPr marL="742950" indent="-473075">
              <a:lnSpc>
                <a:spcPct val="150000"/>
              </a:lnSpc>
              <a:buFont typeface="+mj-lt"/>
              <a:buAutoNum type="arabicPeriod"/>
            </a:pPr>
            <a:r>
              <a:rPr lang="vi-VN" sz="4000" dirty="0"/>
              <a:t>KẾT QUẢ</a:t>
            </a:r>
          </a:p>
          <a:p>
            <a:pPr marL="742950" indent="-473075">
              <a:lnSpc>
                <a:spcPct val="150000"/>
              </a:lnSpc>
              <a:buFont typeface="+mj-lt"/>
              <a:buAutoNum type="arabicPeriod"/>
            </a:pPr>
            <a:r>
              <a:rPr lang="vi-VN" sz="4000" dirty="0"/>
              <a:t>KẾT LUẬN</a:t>
            </a:r>
            <a:r>
              <a:rPr lang="en-US" sz="4000" dirty="0"/>
              <a:t> VÀ </a:t>
            </a:r>
            <a:r>
              <a:rPr lang="en-US" sz="4000" dirty="0">
                <a:latin typeface="Arial" panose="020B0604020202020204" pitchFamily="34" charset="0"/>
                <a:cs typeface="Arial" panose="020B0604020202020204" pitchFamily="34" charset="0"/>
              </a:rPr>
              <a:t>HƯỚNG PHÁT TRIỂN</a:t>
            </a:r>
            <a:endParaRPr lang="vi-VN" sz="4000" dirty="0">
              <a:latin typeface="Arial" panose="020B0604020202020204" pitchFamily="34" charset="0"/>
              <a:cs typeface="Arial" panose="020B0604020202020204" pitchFamily="34" charset="0"/>
            </a:endParaRPr>
          </a:p>
          <a:p>
            <a:pPr marL="742950" indent="-473075">
              <a:lnSpc>
                <a:spcPct val="150000"/>
              </a:lnSpc>
              <a:buFont typeface="+mj-lt"/>
              <a:buAutoNum type="arabicPeriod"/>
            </a:pPr>
            <a:r>
              <a:rPr lang="vi-VN" sz="4000" dirty="0"/>
              <a:t>DEMO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4.3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module </a:t>
            </a:r>
            <a:r>
              <a:rPr lang="en-US" sz="5600" b="1" dirty="0" err="1">
                <a:latin typeface="Arial" panose="020B0604020202020204" pitchFamily="34" charset="0"/>
                <a:cs typeface="Arial" panose="020B0604020202020204" pitchFamily="34" charset="0"/>
                <a:sym typeface="+mn-ea"/>
              </a:rPr>
              <a:t>phê</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bình</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Mỗi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module </a:t>
            </a:r>
            <a:r>
              <a:rPr lang="en-US" sz="3500" dirty="0" err="1">
                <a:latin typeface="Arial" panose="020B0604020202020204" pitchFamily="34" charset="0"/>
                <a:cs typeface="Arial" panose="020B0604020202020204" pitchFamily="34" charset="0"/>
                <a:sym typeface="+mn-ea"/>
              </a:rPr>
              <a:t>phê</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prompting </a:t>
            </a:r>
            <a:r>
              <a:rPr lang="en-US" sz="3500" dirty="0" err="1">
                <a:latin typeface="Arial" panose="020B0604020202020204" pitchFamily="34" charset="0"/>
                <a:cs typeface="Arial" panose="020B0604020202020204" pitchFamily="34" charset="0"/>
                <a:sym typeface="+mn-ea"/>
              </a:rPr>
              <a:t>phù</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hợp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từng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nó</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Agent: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nguồn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Generator: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Valid: </a:t>
            </a:r>
            <a:r>
              <a:rPr lang="en-US" sz="3500" dirty="0" err="1">
                <a:latin typeface="Arial" panose="020B0604020202020204" pitchFamily="34" charset="0"/>
                <a:cs typeface="Arial" panose="020B0604020202020204" pitchFamily="34" charset="0"/>
                <a:sym typeface="+mn-ea"/>
              </a:rPr>
              <a:t>quyết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định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hay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nhị</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phân</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Commentor: </a:t>
            </a:r>
            <a:r>
              <a:rPr lang="en-US" sz="3500" dirty="0" err="1">
                <a:latin typeface="Arial" panose="020B0604020202020204" pitchFamily="34" charset="0"/>
                <a:cs typeface="Arial" panose="020B0604020202020204" pitchFamily="34" charset="0"/>
                <a:sym typeface="+mn-ea"/>
              </a:rPr>
              <a:t>Nếu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chưa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thì</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luận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phản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hồi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Agent</a:t>
            </a:r>
          </a:p>
          <a:p>
            <a:pPr marL="269875">
              <a:lnSpc>
                <a:spcPct val="150000"/>
              </a:lnSpc>
            </a:pPr>
            <a:r>
              <a:rPr lang="en-US" sz="3500" dirty="0" err="1">
                <a:latin typeface="Arial" panose="020B0604020202020204" pitchFamily="34" charset="0"/>
                <a:cs typeface="Arial" panose="020B0604020202020204" pitchFamily="34" charset="0"/>
                <a:sym typeface="+mn-ea"/>
              </a:rPr>
              <a:t>Quá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lại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vòng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hoặc</a:t>
            </a:r>
            <a:r>
              <a:rPr lang="en-US" sz="3500" dirty="0">
                <a:latin typeface="Arial" panose="020B0604020202020204" pitchFamily="34" charset="0"/>
                <a:cs typeface="Arial" panose="020B0604020202020204" pitchFamily="34" charset="0"/>
                <a:sym typeface="+mn-ea"/>
              </a:rPr>
              <a:t> valid = yes </a:t>
            </a:r>
          </a:p>
        </p:txBody>
      </p:sp>
    </p:spTree>
    <p:extLst>
      <p:ext uri="{BB962C8B-B14F-4D97-AF65-F5344CB8AC3E}">
        <p14:creationId xmlns:p14="http://schemas.microsoft.com/office/powerpoint/2010/main" val="3809369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609600" y="1866900"/>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tay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sinh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viên</a:t>
            </a:r>
            <a:r>
              <a:rPr lang="en-US" sz="3500" dirty="0">
                <a:latin typeface="Arial" panose="020B0604020202020204" pitchFamily="34" charset="0"/>
                <a:cs typeface="Arial" panose="020B0604020202020204" pitchFamily="34" charset="0"/>
                <a:sym typeface="+mn-ea"/>
              </a:rPr>
              <a:t> 2024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Kết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quả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543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3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RAG+GRAG+Agent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26767486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Tập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Dựa</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sổ</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tay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sinh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viên</a:t>
            </a:r>
            <a:r>
              <a:rPr lang="en-US" sz="4000" dirty="0">
                <a:latin typeface="Arial" panose="020B0604020202020204" pitchFamily="34" charset="0"/>
                <a:cs typeface="Arial" panose="020B0604020202020204" pitchFamily="34" charset="0"/>
                <a:sym typeface="+mn-ea"/>
              </a:rPr>
              <a:t> 2024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LLM </a:t>
            </a:r>
            <a:r>
              <a:rPr lang="en-US" sz="4000" dirty="0" err="1">
                <a:latin typeface="Arial" panose="020B0604020202020204" pitchFamily="34" charset="0"/>
                <a:cs typeface="Arial" panose="020B0604020202020204" pitchFamily="34" charset="0"/>
                <a:sym typeface="+mn-ea"/>
              </a:rPr>
              <a:t>để</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ra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cặp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hỏi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lời</a:t>
            </a:r>
            <a:r>
              <a:rPr lang="en-US" sz="4000" dirty="0">
                <a:latin typeface="Arial" panose="020B0604020202020204" pitchFamily="34" charset="0"/>
                <a:cs typeface="Arial" panose="020B0604020202020204" pitchFamily="34" charset="0"/>
                <a:sym typeface="+mn-ea"/>
              </a:rPr>
              <a:t>.</a:t>
            </a:r>
          </a:p>
          <a:p>
            <a:pPr marL="269875">
              <a:lnSpc>
                <a:spcPct val="150000"/>
              </a:lnSpc>
            </a:pPr>
            <a:r>
              <a:rPr lang="en-US" sz="4000" dirty="0" err="1">
                <a:latin typeface="Arial" panose="020B0604020202020204" pitchFamily="34" charset="0"/>
                <a:cs typeface="Arial" panose="020B0604020202020204" pitchFamily="34" charset="0"/>
                <a:sym typeface="+mn-ea"/>
              </a:rPr>
              <a:t>Kết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quả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được</a:t>
            </a:r>
            <a:r>
              <a:rPr lang="en-US" sz="4000" dirty="0">
                <a:latin typeface="Arial" panose="020B0604020202020204" pitchFamily="34" charset="0"/>
                <a:cs typeface="Arial" panose="020B0604020202020204" pitchFamily="34" charset="0"/>
                <a:sym typeface="+mn-ea"/>
              </a:rPr>
              <a:t> 543 </a:t>
            </a:r>
            <a:r>
              <a:rPr lang="en-US" sz="4000" dirty="0" err="1">
                <a:latin typeface="Arial" panose="020B0604020202020204" pitchFamily="34" charset="0"/>
                <a:cs typeface="Arial" panose="020B0604020202020204" pitchFamily="34" charset="0"/>
                <a:sym typeface="+mn-ea"/>
              </a:rPr>
              <a:t>cặp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hỏi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lời</a:t>
            </a:r>
            <a:endParaRPr lang="en-US" sz="40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Đánh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giá</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Chúng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em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sẽ</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giá</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3 </a:t>
            </a:r>
            <a:r>
              <a:rPr lang="en-US" sz="4000" dirty="0" err="1">
                <a:latin typeface="Arial" panose="020B0604020202020204" pitchFamily="34" charset="0"/>
                <a:cs typeface="Arial" panose="020B0604020202020204" pitchFamily="34" charset="0"/>
                <a:sym typeface="+mn-ea"/>
              </a:rPr>
              <a:t>kiến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trúc</a:t>
            </a:r>
            <a:r>
              <a:rPr lang="en-US" sz="40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Toàn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bộ</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trúc</a:t>
            </a:r>
            <a:r>
              <a:rPr lang="en-US" sz="4000" dirty="0">
                <a:latin typeface="Arial" panose="020B0604020202020204" pitchFamily="34" charset="0"/>
                <a:cs typeface="Arial" panose="020B0604020202020204" pitchFamily="34" charset="0"/>
                <a:sym typeface="+mn-ea"/>
              </a:rPr>
              <a:t>(</a:t>
            </a:r>
            <a:r>
              <a:rPr lang="en-US" sz="4000" dirty="0" err="1">
                <a:latin typeface="Arial" panose="020B0604020202020204" pitchFamily="34" charset="0"/>
                <a:cs typeface="Arial" panose="020B0604020202020204" pitchFamily="34" charset="0"/>
                <a:sym typeface="+mn-ea"/>
              </a:rPr>
              <a:t>RAG+GRAG+Agent</a:t>
            </a:r>
            <a:r>
              <a:rPr lang="en-US" sz="40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40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40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1681011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3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mô</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hình</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nhúng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sau</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dangvantuan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antuan_vietnamese_document-embedding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infloat</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intfloat_multilingual-e5-large-instruct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alibaba</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Alibaba-</a:t>
            </a:r>
            <a:r>
              <a:rPr lang="en-US" sz="35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NLP_gte</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-multilingual-base</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3AD64A08-F6A5-4A23-943D-0A97E3B36C72}"/>
              </a:ext>
            </a:extLst>
          </p:cNvPr>
          <p:cNvGraphicFramePr>
            <a:graphicFrameLocks noGrp="1"/>
          </p:cNvGraphicFramePr>
          <p:nvPr>
            <p:extLst>
              <p:ext uri="{D42A27DB-BD31-4B8C-83A1-F6EECF244321}">
                <p14:modId xmlns:p14="http://schemas.microsoft.com/office/powerpoint/2010/main" val="35939449"/>
              </p:ext>
            </p:extLst>
          </p:nvPr>
        </p:nvGraphicFramePr>
        <p:xfrm>
          <a:off x="2438400" y="4773271"/>
          <a:ext cx="13030200" cy="4827929"/>
        </p:xfrm>
        <a:graphic>
          <a:graphicData uri="http://schemas.openxmlformats.org/drawingml/2006/table">
            <a:tbl>
              <a:tblPr firstRow="1" firstCol="1" bandRow="1">
                <a:tableStyleId>{5C22544A-7EE6-4342-B048-85BDC9FD1C3A}</a:tableStyleId>
              </a:tblPr>
              <a:tblGrid>
                <a:gridCol w="5306166">
                  <a:extLst>
                    <a:ext uri="{9D8B030D-6E8A-4147-A177-3AD203B41FA5}">
                      <a16:colId xmlns:a16="http://schemas.microsoft.com/office/drawing/2014/main" val="2066756232"/>
                    </a:ext>
                  </a:extLst>
                </a:gridCol>
                <a:gridCol w="3442948">
                  <a:extLst>
                    <a:ext uri="{9D8B030D-6E8A-4147-A177-3AD203B41FA5}">
                      <a16:colId xmlns:a16="http://schemas.microsoft.com/office/drawing/2014/main" val="2346315464"/>
                    </a:ext>
                  </a:extLst>
                </a:gridCol>
                <a:gridCol w="2007016">
                  <a:extLst>
                    <a:ext uri="{9D8B030D-6E8A-4147-A177-3AD203B41FA5}">
                      <a16:colId xmlns:a16="http://schemas.microsoft.com/office/drawing/2014/main" val="1514094637"/>
                    </a:ext>
                  </a:extLst>
                </a:gridCol>
                <a:gridCol w="2274070">
                  <a:extLst>
                    <a:ext uri="{9D8B030D-6E8A-4147-A177-3AD203B41FA5}">
                      <a16:colId xmlns:a16="http://schemas.microsoft.com/office/drawing/2014/main" val="1576630274"/>
                    </a:ext>
                  </a:extLst>
                </a:gridCol>
              </a:tblGrid>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Mô</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hình</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algn="l">
                        <a:lnSpc>
                          <a:spcPct val="150000"/>
                        </a:lnSpc>
                      </a:pPr>
                      <a:r>
                        <a:rPr lang="en-US" sz="3500">
                          <a:effectLst/>
                          <a:latin typeface="Arial" panose="020B0604020202020204" pitchFamily="34" charset="0"/>
                          <a:cs typeface="Arial" panose="020B0604020202020204" pitchFamily="34" charset="0"/>
                        </a:rPr>
                        <a:t>dangvantuan</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infloat</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alibaba</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775589117"/>
                  </a:ext>
                </a:extLst>
              </a:tr>
              <a:tr h="1338023">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Toàn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bộ</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0.950</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0.869</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1310949756"/>
                  </a:ext>
                </a:extLst>
              </a:tr>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Chỉ</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sử</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dụng</a:t>
                      </a:r>
                      <a:r>
                        <a:rPr lang="en-US" sz="3500" dirty="0">
                          <a:effectLst/>
                          <a:latin typeface="Arial" panose="020B0604020202020204" pitchFamily="34" charset="0"/>
                          <a:cs typeface="Arial" panose="020B0604020202020204" pitchFamily="34" charset="0"/>
                        </a:rPr>
                        <a:t> RAG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0.756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0.936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0.824</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2599553576"/>
                  </a:ext>
                </a:extLst>
              </a:tr>
              <a:tr h="1163302">
                <a:tc>
                  <a:txBody>
                    <a:bodyPr/>
                    <a:lstStyle/>
                    <a:p>
                      <a:pPr marL="457200" algn="l">
                        <a:lnSpc>
                          <a:spcPct val="150000"/>
                        </a:lnSpc>
                      </a:pPr>
                      <a:r>
                        <a:rPr lang="en-US" sz="3500">
                          <a:effectLst/>
                          <a:latin typeface="Arial" panose="020B0604020202020204" pitchFamily="34" charset="0"/>
                          <a:cs typeface="Arial" panose="020B0604020202020204" pitchFamily="34" charset="0"/>
                        </a:rPr>
                        <a:t>Chỉ sử dụng GRAG</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0.412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0.613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3045881359"/>
                  </a:ext>
                </a:extLst>
              </a:tr>
            </a:tbl>
          </a:graphicData>
        </a:graphic>
      </p:graphicFrame>
    </p:spTree>
    <p:extLst>
      <p:ext uri="{BB962C8B-B14F-4D97-AF65-F5344CB8AC3E}">
        <p14:creationId xmlns:p14="http://schemas.microsoft.com/office/powerpoint/2010/main" val="41566499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8" name="Picture 7">
            <a:extLst>
              <a:ext uri="{FF2B5EF4-FFF2-40B4-BE49-F238E27FC236}">
                <a16:creationId xmlns:a16="http://schemas.microsoft.com/office/drawing/2014/main" id="{5F4036B9-12AE-48AE-AA33-1D68E18B008B}"/>
              </a:ext>
            </a:extLst>
          </p:cNvPr>
          <p:cNvPicPr/>
          <p:nvPr/>
        </p:nvPicPr>
        <p:blipFill rotWithShape="1">
          <a:blip r:embed="rId3">
            <a:extLst>
              <a:ext uri="{28A0092B-C50C-407E-A947-70E740481C1C}">
                <a14:useLocalDpi xmlns:a14="http://schemas.microsoft.com/office/drawing/2010/main" val="0"/>
              </a:ext>
            </a:extLst>
          </a:blip>
          <a:srcRect l="18224" t="12569" r="38353" b="38134"/>
          <a:stretch/>
        </p:blipFill>
        <p:spPr bwMode="auto">
          <a:xfrm>
            <a:off x="9067800" y="1271554"/>
            <a:ext cx="9220200" cy="8824946"/>
          </a:xfrm>
          <a:prstGeom prst="rect">
            <a:avLst/>
          </a:prstGeom>
          <a:noFill/>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E60D99E0-7AC5-4645-A743-56FF83F2CFA8}"/>
              </a:ext>
            </a:extLst>
          </p:cNvPr>
          <p:cNvSpPr txBox="1"/>
          <p:nvPr/>
        </p:nvSpPr>
        <p:spPr>
          <a:xfrm>
            <a:off x="548640" y="1755275"/>
            <a:ext cx="82296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trong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tầm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1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5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thuộc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hợp</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lời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được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hoặc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ảo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giác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các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chính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xác</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tăng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này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này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dần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năng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lời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rệt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5658068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818388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Cho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Agent.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Biểu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đồ</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hai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ổn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định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của</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Tuy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mô</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hình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điểm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thấp</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dưới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0.2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chưa</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tệ</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hoặc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Agent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giảm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0" name="Picture 9">
            <a:extLst>
              <a:ext uri="{FF2B5EF4-FFF2-40B4-BE49-F238E27FC236}">
                <a16:creationId xmlns:a16="http://schemas.microsoft.com/office/drawing/2014/main" id="{935F85B3-09C1-416E-9A0B-C126BA9059D3}"/>
              </a:ext>
            </a:extLst>
          </p:cNvPr>
          <p:cNvPicPr/>
          <p:nvPr/>
        </p:nvPicPr>
        <p:blipFill rotWithShape="1">
          <a:blip r:embed="rId3" cstate="print">
            <a:extLst>
              <a:ext uri="{28A0092B-C50C-407E-A947-70E740481C1C}">
                <a14:useLocalDpi xmlns:a14="http://schemas.microsoft.com/office/drawing/2010/main" val="0"/>
              </a:ext>
            </a:extLst>
          </a:blip>
          <a:srcRect l="13117" t="4248" r="6829" b="12430"/>
          <a:stretch/>
        </p:blipFill>
        <p:spPr bwMode="auto">
          <a:xfrm>
            <a:off x="8671560" y="1132939"/>
            <a:ext cx="9768840" cy="89635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909905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8183880" cy="8139146"/>
          </a:xfrm>
          <a:prstGeom prst="rect">
            <a:avLst/>
          </a:prstGeom>
        </p:spPr>
        <p:txBody>
          <a:bodyPr wrap="square" lIns="0" tIns="0" rIns="0" bIns="0" rtlCol="0" anchor="t">
            <a:noAutofit/>
          </a:bodyPr>
          <a:lstStyle/>
          <a:p>
            <a:pPr marL="342900" lvl="0" indent="-342900" algn="just">
              <a:lnSpc>
                <a:spcPct val="150000"/>
              </a:lnSpc>
              <a:buFont typeface="Arial" panose="020B0604020202020204" pitchFamily="34" charset="0"/>
              <a:buChar char="•"/>
            </a:pP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0" algn="just">
              <a:lnSpc>
                <a:spcPct val="150000"/>
              </a:lnSpc>
            </a:pP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Trung bình tương đồng: (0.9502 + 0.8690 + 0.8260)/3 = 0.88</a:t>
            </a:r>
            <a:endPar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0.8690</a:t>
            </a:r>
            <a:endPar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endPar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(0.9365 + 0.8238 + 0.7565)/3 = 0.84</a:t>
            </a: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0.8759</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342900" lvl="0" indent="-3429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(0.8623 + 0.6131 + 0.4125)/3 = 0.31</a:t>
            </a:r>
            <a:endParaRPr lang="en-US" sz="3000" dirty="0">
              <a:solidFill>
                <a:srgbClr val="000000"/>
              </a:solidFill>
              <a:latin typeface="Arial" panose="020B0604020202020204" pitchFamily="34" charset="0"/>
              <a:ea typeface="SimSun" panose="02010600030101010101" pitchFamily="2" charset="-122"/>
              <a:cs typeface="Arial" panose="020B0604020202020204" pitchFamily="34" charset="0"/>
            </a:endParaRP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0.55</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1" name="Picture 10">
            <a:extLst>
              <a:ext uri="{FF2B5EF4-FFF2-40B4-BE49-F238E27FC236}">
                <a16:creationId xmlns:a16="http://schemas.microsoft.com/office/drawing/2014/main" id="{F1C91414-E281-457F-9087-B3AA2E113109}"/>
              </a:ext>
            </a:extLst>
          </p:cNvPr>
          <p:cNvPicPr/>
          <p:nvPr/>
        </p:nvPicPr>
        <p:blipFill rotWithShape="1">
          <a:blip r:embed="rId3" cstate="print">
            <a:extLst>
              <a:ext uri="{28A0092B-C50C-407E-A947-70E740481C1C}">
                <a14:useLocalDpi xmlns:a14="http://schemas.microsoft.com/office/drawing/2010/main" val="0"/>
              </a:ext>
            </a:extLst>
          </a:blip>
          <a:srcRect l="10717" t="9316" r="8837" b="25180"/>
          <a:stretch/>
        </p:blipFill>
        <p:spPr bwMode="auto">
          <a:xfrm>
            <a:off x="8717280" y="1110078"/>
            <a:ext cx="9570720" cy="91769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59593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09278067-602C-4A29-8668-D5C7FBF47EBC}"/>
              </a:ext>
            </a:extLst>
          </p:cNvPr>
          <p:cNvGraphicFramePr>
            <a:graphicFrameLocks noGrp="1"/>
          </p:cNvGraphicFramePr>
          <p:nvPr>
            <p:extLst>
              <p:ext uri="{D42A27DB-BD31-4B8C-83A1-F6EECF244321}">
                <p14:modId xmlns:p14="http://schemas.microsoft.com/office/powerpoint/2010/main" val="2596002583"/>
              </p:ext>
            </p:extLst>
          </p:nvPr>
        </p:nvGraphicFramePr>
        <p:xfrm>
          <a:off x="1799590" y="1457369"/>
          <a:ext cx="14079219" cy="3628424"/>
        </p:xfrm>
        <a:graphic>
          <a:graphicData uri="http://schemas.openxmlformats.org/drawingml/2006/table">
            <a:tbl>
              <a:tblPr firstRow="1" firstCol="1" bandRow="1">
                <a:tableStyleId>{5C22544A-7EE6-4342-B048-85BDC9FD1C3A}</a:tableStyleId>
              </a:tblPr>
              <a:tblGrid>
                <a:gridCol w="2765105">
                  <a:extLst>
                    <a:ext uri="{9D8B030D-6E8A-4147-A177-3AD203B41FA5}">
                      <a16:colId xmlns:a16="http://schemas.microsoft.com/office/drawing/2014/main" val="3844309655"/>
                    </a:ext>
                  </a:extLst>
                </a:gridCol>
                <a:gridCol w="3551716">
                  <a:extLst>
                    <a:ext uri="{9D8B030D-6E8A-4147-A177-3AD203B41FA5}">
                      <a16:colId xmlns:a16="http://schemas.microsoft.com/office/drawing/2014/main" val="1901871037"/>
                    </a:ext>
                  </a:extLst>
                </a:gridCol>
                <a:gridCol w="3845299">
                  <a:extLst>
                    <a:ext uri="{9D8B030D-6E8A-4147-A177-3AD203B41FA5}">
                      <a16:colId xmlns:a16="http://schemas.microsoft.com/office/drawing/2014/main" val="4102244108"/>
                    </a:ext>
                  </a:extLst>
                </a:gridCol>
                <a:gridCol w="3917099">
                  <a:extLst>
                    <a:ext uri="{9D8B030D-6E8A-4147-A177-3AD203B41FA5}">
                      <a16:colId xmlns:a16="http://schemas.microsoft.com/office/drawing/2014/main" val="199289547"/>
                    </a:ext>
                  </a:extLst>
                </a:gridCol>
              </a:tblGrid>
              <a:tr h="907106">
                <a:tc>
                  <a:txBody>
                    <a:bodyPr/>
                    <a:lstStyle/>
                    <a:p>
                      <a:pPr algn="l">
                        <a:lnSpc>
                          <a:spcPct val="150000"/>
                        </a:lnSpc>
                      </a:pPr>
                      <a:r>
                        <a:rPr lang="en-US" sz="3000">
                          <a:effectLst/>
                          <a:latin typeface="Arial" panose="020B0604020202020204" pitchFamily="34" charset="0"/>
                          <a:cs typeface="Arial" panose="020B0604020202020204" pitchFamily="34" charset="0"/>
                        </a:rPr>
                        <a:t>Metric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Toàn bộ kiến trúc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Chỉ sử dụng RAG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err="1">
                          <a:effectLst/>
                          <a:latin typeface="Arial" panose="020B0604020202020204" pitchFamily="34" charset="0"/>
                          <a:cs typeface="Arial" panose="020B0604020202020204" pitchFamily="34" charset="0"/>
                        </a:rPr>
                        <a:t>Chỉ</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sử</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dụng</a:t>
                      </a:r>
                      <a:r>
                        <a:rPr lang="en-US" sz="3000" dirty="0">
                          <a:effectLst/>
                          <a:latin typeface="Arial" panose="020B0604020202020204" pitchFamily="34" charset="0"/>
                          <a:cs typeface="Arial" panose="020B0604020202020204" pitchFamily="34" charset="0"/>
                        </a:rPr>
                        <a:t> GRAG</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3671303380"/>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Accuracy</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95.20%</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84.32%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28.41%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66977212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Hallucination</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1.48%</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1.11%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17.16%</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17356891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Missing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3.32%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14.58%</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54.43%</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38010903"/>
                  </a:ext>
                </a:extLst>
              </a:tr>
            </a:tbl>
          </a:graphicData>
        </a:graphic>
      </p:graphicFrame>
      <p:sp>
        <p:nvSpPr>
          <p:cNvPr id="10" name="TextBox 9">
            <a:extLst>
              <a:ext uri="{FF2B5EF4-FFF2-40B4-BE49-F238E27FC236}">
                <a16:creationId xmlns:a16="http://schemas.microsoft.com/office/drawing/2014/main" id="{2BB85024-E666-4316-A561-15D6C0CDF930}"/>
              </a:ext>
            </a:extLst>
          </p:cNvPr>
          <p:cNvSpPr txBox="1"/>
          <p:nvPr/>
        </p:nvSpPr>
        <p:spPr>
          <a:xfrm>
            <a:off x="701040" y="5085793"/>
            <a:ext cx="17068800" cy="4200546"/>
          </a:xfrm>
          <a:prstGeom prst="rect">
            <a:avLst/>
          </a:prstGeom>
        </p:spPr>
        <p:txBody>
          <a:bodyPr wrap="square" lIns="0" tIns="0" rIns="0" bIns="0" rtlCol="0" anchor="t">
            <a:noAutofit/>
          </a:bodyPr>
          <a:lstStyle/>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Toàn</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bộ</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kiến</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trúc</a:t>
            </a:r>
            <a:r>
              <a:rPr lang="en-US" sz="3200" b="1" dirty="0">
                <a:solidFill>
                  <a:srgbClr val="000000"/>
                </a:solidFill>
                <a:effectLst/>
                <a:latin typeface="Times New Roman" panose="02020603050405020304" pitchFamily="18" charset="0"/>
                <a:ea typeface="Times New Roman" panose="02020603050405020304" pitchFamily="18" charset="0"/>
              </a:rPr>
              <a: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sử</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dụng</a:t>
            </a:r>
            <a:r>
              <a:rPr lang="en-US" sz="3200" dirty="0">
                <a:solidFill>
                  <a:srgbClr val="000000"/>
                </a:solidFill>
                <a:effectLst/>
                <a:latin typeface="Times New Roman" panose="02020603050405020304" pitchFamily="18" charset="0"/>
                <a:ea typeface="Times New Roman" panose="02020603050405020304" pitchFamily="18" charset="0"/>
              </a:rPr>
              <a:t> prompt </a:t>
            </a:r>
            <a:r>
              <a:rPr lang="en-US" sz="3200" dirty="0" err="1">
                <a:solidFill>
                  <a:srgbClr val="000000"/>
                </a:solidFill>
                <a:effectLst/>
                <a:latin typeface="Times New Roman" panose="02020603050405020304" pitchFamily="18" charset="0"/>
                <a:ea typeface="Times New Roman" panose="02020603050405020304" pitchFamily="18" charset="0"/>
              </a:rPr>
              <a:t>thích</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hợp</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nên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việc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thống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kê</a:t>
            </a:r>
            <a:r>
              <a:rPr lang="en-US" sz="3200" dirty="0">
                <a:solidFill>
                  <a:srgbClr val="000000"/>
                </a:solidFill>
                <a:effectLst/>
                <a:latin typeface="Times New Roman" panose="02020603050405020304" pitchFamily="18" charset="0"/>
                <a:ea typeface="Times New Roman" panose="02020603050405020304" pitchFamily="18" charset="0"/>
              </a:rPr>
              <a:t> hallucination </a:t>
            </a:r>
            <a:r>
              <a:rPr lang="en-US" sz="3200" dirty="0" err="1">
                <a:solidFill>
                  <a:srgbClr val="000000"/>
                </a:solidFill>
                <a:effectLst/>
                <a:latin typeface="Times New Roman" panose="02020603050405020304" pitchFamily="18" charset="0"/>
                <a:ea typeface="Times New Roman" panose="02020603050405020304" pitchFamily="18" charset="0"/>
              </a:rPr>
              <a:t>rất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thấp</a:t>
            </a:r>
            <a:r>
              <a:rPr lang="en-US" sz="3200" dirty="0">
                <a:solidFill>
                  <a:srgbClr val="000000"/>
                </a:solidFill>
                <a:effectLst/>
                <a:latin typeface="Times New Roman" panose="02020603050405020304" pitchFamily="18" charset="0"/>
                <a:ea typeface="Times New Roman" panose="02020603050405020304" pitchFamily="18" charset="0"/>
              </a:rPr>
              <a:t>(</a:t>
            </a:r>
            <a:r>
              <a:rPr lang="en-US" sz="3200" dirty="0" err="1">
                <a:solidFill>
                  <a:srgbClr val="000000"/>
                </a:solidFill>
                <a:effectLst/>
                <a:latin typeface="Times New Roman" panose="02020603050405020304" pitchFamily="18" charset="0"/>
                <a:ea typeface="Times New Roman" panose="02020603050405020304" pitchFamily="18" charset="0"/>
              </a:rPr>
              <a:t>kể</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cả</a:t>
            </a:r>
            <a:r>
              <a:rPr lang="en-US" sz="3200" dirty="0">
                <a:solidFill>
                  <a:srgbClr val="000000"/>
                </a:solidFill>
                <a:effectLst/>
                <a:latin typeface="Times New Roman" panose="02020603050405020304" pitchFamily="18" charset="0"/>
                <a:ea typeface="Times New Roman" panose="02020603050405020304" pitchFamily="18" charset="0"/>
              </a:rPr>
              <a:t> 2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còn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lại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tuy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nhiên</a:t>
            </a:r>
            <a:r>
              <a:rPr lang="en-US" sz="3200" dirty="0">
                <a:solidFill>
                  <a:srgbClr val="000000"/>
                </a:solidFill>
                <a:effectLst/>
                <a:latin typeface="Times New Roman" panose="02020603050405020304" pitchFamily="18" charset="0"/>
                <a:ea typeface="Times New Roman" panose="02020603050405020304" pitchFamily="18" charset="0"/>
              </a:rPr>
              <a:t> missing </a:t>
            </a:r>
            <a:r>
              <a:rPr lang="en-US" sz="3200" dirty="0" err="1">
                <a:solidFill>
                  <a:srgbClr val="000000"/>
                </a:solidFill>
                <a:effectLst/>
                <a:latin typeface="Times New Roman" panose="02020603050405020304" pitchFamily="18" charset="0"/>
                <a:ea typeface="Times New Roman" panose="02020603050405020304" pitchFamily="18" charset="0"/>
              </a:rPr>
              <a:t>sẽ</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tăng</a:t>
            </a:r>
            <a:r>
              <a:rPr lang="en-US" sz="3200" dirty="0">
                <a:solidFill>
                  <a:srgbClr val="000000"/>
                </a:solidFill>
                <a:effectLst/>
                <a:latin typeface="Times New Roman" panose="02020603050405020304" pitchFamily="18" charset="0"/>
                <a:ea typeface="Times New Roman" panose="02020603050405020304" pitchFamily="18" charset="0"/>
              </a:rPr>
              <a:t> cao do </a:t>
            </a:r>
            <a:r>
              <a:rPr lang="en-US" sz="3200" dirty="0" err="1">
                <a:solidFill>
                  <a:srgbClr val="000000"/>
                </a:solidFill>
                <a:effectLst/>
                <a:latin typeface="Times New Roman" panose="02020603050405020304" pitchFamily="18" charset="0"/>
                <a:ea typeface="Times New Roman" panose="02020603050405020304" pitchFamily="18" charset="0"/>
              </a:rPr>
              <a:t>khi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không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dữ</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liệu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mô</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hình</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sẽ</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lời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không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thông</a:t>
            </a:r>
            <a:r>
              <a:rPr lang="en-US" sz="3200" dirty="0">
                <a:solidFill>
                  <a:srgbClr val="000000"/>
                </a:solidFill>
                <a:effectLst/>
                <a:latin typeface="Times New Roman" panose="02020603050405020304" pitchFamily="18" charset="0"/>
                <a:ea typeface="Times New Roman" panose="02020603050405020304" pitchFamily="18" charset="0"/>
              </a:rPr>
              <a:t> tin”.</a:t>
            </a:r>
            <a:endParaRPr lang="vi-VN" sz="3200" dirty="0">
              <a:solidFill>
                <a:srgbClr val="000000"/>
              </a:solidFill>
              <a:effectLst/>
              <a:latin typeface="Times New Roman" panose="02020603050405020304" pitchFamily="18" charset="0"/>
              <a:ea typeface="SimSun" panose="02010600030101010101" pitchFamily="2" charset="-122"/>
            </a:endParaRPr>
          </a:p>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Chỉ</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sử</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dụng</a:t>
            </a:r>
            <a:r>
              <a:rPr lang="en-US" sz="3200" b="1" dirty="0">
                <a:solidFill>
                  <a:srgbClr val="000000"/>
                </a:solidFill>
                <a:effectLst/>
                <a:latin typeface="Times New Roman" panose="02020603050405020304" pitchFamily="18" charset="0"/>
                <a:ea typeface="Times New Roman" panose="02020603050405020304" pitchFamily="18" charset="0"/>
              </a:rPr>
              <a:t> RAG: </a:t>
            </a:r>
            <a:r>
              <a:rPr lang="en-US" sz="3200" dirty="0">
                <a:solidFill>
                  <a:srgbClr val="000000"/>
                </a:solidFill>
                <a:effectLst/>
                <a:latin typeface="Times New Roman" panose="02020603050405020304" pitchFamily="18" charset="0"/>
                <a:ea typeface="Times New Roman" panose="02020603050405020304" pitchFamily="18" charset="0"/>
              </a:rPr>
              <a:t>Accuracy </a:t>
            </a:r>
            <a:r>
              <a:rPr lang="en-US" sz="3200" dirty="0" err="1">
                <a:solidFill>
                  <a:srgbClr val="000000"/>
                </a:solidFill>
                <a:effectLst/>
                <a:latin typeface="Times New Roman" panose="02020603050405020304" pitchFamily="18" charset="0"/>
                <a:ea typeface="Times New Roman" panose="02020603050405020304" pitchFamily="18" charset="0"/>
              </a:rPr>
              <a:t>giảm</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nhẹ</a:t>
            </a:r>
            <a:r>
              <a:rPr lang="en-US" sz="3200" dirty="0">
                <a:solidFill>
                  <a:srgbClr val="000000"/>
                </a:solidFill>
                <a:effectLst/>
                <a:latin typeface="Times New Roman" panose="02020603050405020304" pitchFamily="18" charset="0"/>
                <a:ea typeface="Times New Roman" panose="02020603050405020304" pitchFamily="18" charset="0"/>
              </a:rPr>
              <a:t> do missing </a:t>
            </a:r>
            <a:r>
              <a:rPr lang="en-US" sz="3200" dirty="0" err="1">
                <a:solidFill>
                  <a:srgbClr val="000000"/>
                </a:solidFill>
                <a:effectLst/>
                <a:latin typeface="Times New Roman" panose="02020603050405020304" pitchFamily="18" charset="0"/>
                <a:ea typeface="Times New Roman" panose="02020603050405020304" pitchFamily="18" charset="0"/>
              </a:rPr>
              <a:t>đã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tăng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lên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khá</a:t>
            </a:r>
            <a:r>
              <a:rPr lang="en-US" sz="3200" dirty="0">
                <a:solidFill>
                  <a:srgbClr val="000000"/>
                </a:solidFill>
                <a:effectLst/>
                <a:latin typeface="Times New Roman" panose="02020603050405020304" pitchFamily="18" charset="0"/>
                <a:ea typeface="Times New Roman" panose="02020603050405020304" pitchFamily="18" charset="0"/>
              </a:rPr>
              <a:t> cao so </a:t>
            </a:r>
            <a:r>
              <a:rPr lang="en-US" sz="3200" dirty="0" err="1">
                <a:solidFill>
                  <a:srgbClr val="000000"/>
                </a:solidFill>
                <a:effectLst/>
                <a:latin typeface="Times New Roman" panose="02020603050405020304" pitchFamily="18" charset="0"/>
                <a:ea typeface="Times New Roman" panose="02020603050405020304" pitchFamily="18" charset="0"/>
              </a:rPr>
              <a:t>với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toàn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bộ</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Lý</a:t>
            </a:r>
            <a:r>
              <a:rPr lang="en-US" sz="3200" dirty="0">
                <a:solidFill>
                  <a:srgbClr val="000000"/>
                </a:solidFill>
                <a:effectLst/>
                <a:latin typeface="Times New Roman" panose="02020603050405020304" pitchFamily="18" charset="0"/>
                <a:ea typeface="Times New Roman" panose="02020603050405020304" pitchFamily="18" charset="0"/>
              </a:rPr>
              <a:t> do </a:t>
            </a:r>
            <a:r>
              <a:rPr lang="en-US" sz="3200" dirty="0" err="1">
                <a:solidFill>
                  <a:srgbClr val="000000"/>
                </a:solidFill>
                <a:effectLst/>
                <a:latin typeface="Times New Roman" panose="02020603050405020304" pitchFamily="18" charset="0"/>
                <a:ea typeface="Times New Roman" panose="02020603050405020304" pitchFamily="18" charset="0"/>
              </a:rPr>
              <a:t>là</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chỉ</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truy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vấn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với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văn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bản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phẳng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đủ</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thông</a:t>
            </a:r>
            <a:r>
              <a:rPr lang="en-US" sz="3200" dirty="0">
                <a:solidFill>
                  <a:srgbClr val="000000"/>
                </a:solidFill>
                <a:effectLst/>
                <a:latin typeface="Times New Roman" panose="02020603050405020304" pitchFamily="18" charset="0"/>
                <a:ea typeface="Times New Roman" panose="02020603050405020304" pitchFamily="18" charset="0"/>
              </a:rPr>
              <a:t> tin </a:t>
            </a:r>
            <a:r>
              <a:rPr lang="en-US" sz="3200" dirty="0" err="1">
                <a:solidFill>
                  <a:srgbClr val="000000"/>
                </a:solidFill>
                <a:effectLst/>
                <a:latin typeface="Times New Roman" panose="02020603050405020304" pitchFamily="18" charset="0"/>
                <a:ea typeface="Times New Roman" panose="02020603050405020304" pitchFamily="18" charset="0"/>
              </a:rPr>
              <a:t>và</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lời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đúng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ngay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từ</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lần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đầu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tiên</a:t>
            </a:r>
            <a:r>
              <a:rPr lang="en-US" sz="3200" dirty="0">
                <a:solidFill>
                  <a:srgbClr val="000000"/>
                </a:solidFill>
                <a:effectLst/>
                <a:latin typeface="Times New Roman" panose="02020603050405020304" pitchFamily="18" charset="0"/>
                <a:ea typeface="Times New Roman" panose="02020603050405020304" pitchFamily="18" charset="0"/>
              </a:rPr>
              <a:t>.</a:t>
            </a:r>
            <a:endParaRPr lang="vi-VN" sz="3200" dirty="0">
              <a:solidFill>
                <a:srgbClr val="000000"/>
              </a:solidFill>
              <a:effectLst/>
              <a:latin typeface="Times New Roman" panose="02020603050405020304" pitchFamily="18" charset="0"/>
              <a:ea typeface="SimSun" panose="02010600030101010101" pitchFamily="2" charset="-122"/>
            </a:endParaRPr>
          </a:p>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Chỉ</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sử</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dụng</a:t>
            </a:r>
            <a:r>
              <a:rPr lang="en-US" sz="3200" b="1" dirty="0">
                <a:solidFill>
                  <a:srgbClr val="000000"/>
                </a:solidFill>
                <a:effectLst/>
                <a:latin typeface="Times New Roman" panose="02020603050405020304" pitchFamily="18" charset="0"/>
                <a:ea typeface="Times New Roman" panose="02020603050405020304" pitchFamily="18" charset="0"/>
              </a:rPr>
              <a:t> GRAG: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này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rất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tệ</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được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thể</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hiển</a:t>
            </a:r>
            <a:r>
              <a:rPr lang="en-US" sz="3200" dirty="0">
                <a:solidFill>
                  <a:srgbClr val="000000"/>
                </a:solidFill>
                <a:effectLst/>
                <a:latin typeface="Times New Roman" panose="02020603050405020304" pitchFamily="18" charset="0"/>
                <a:ea typeface="Times New Roman" panose="02020603050405020304" pitchFamily="18" charset="0"/>
              </a:rPr>
              <a:t> qua </a:t>
            </a:r>
            <a:r>
              <a:rPr lang="en-US" sz="3200" dirty="0" err="1">
                <a:solidFill>
                  <a:srgbClr val="000000"/>
                </a:solidFill>
                <a:effectLst/>
                <a:latin typeface="Times New Roman" panose="02020603050405020304" pitchFamily="18" charset="0"/>
                <a:ea typeface="Times New Roman" panose="02020603050405020304" pitchFamily="18" charset="0"/>
              </a:rPr>
              <a:t>nhiều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biểu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đồ</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khác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nhau</a:t>
            </a:r>
            <a:r>
              <a:rPr lang="en-US" sz="3200" dirty="0">
                <a:solidFill>
                  <a:srgbClr val="000000"/>
                </a:solidFill>
                <a:effectLst/>
                <a:latin typeface="Times New Roman" panose="02020603050405020304" pitchFamily="18" charset="0"/>
                <a:ea typeface="Times New Roman" panose="02020603050405020304" pitchFamily="18" charset="0"/>
              </a:rPr>
              <a:t> ở </a:t>
            </a:r>
            <a:r>
              <a:rPr lang="en-US" sz="3200" dirty="0" err="1">
                <a:solidFill>
                  <a:srgbClr val="000000"/>
                </a:solidFill>
                <a:effectLst/>
                <a:latin typeface="Times New Roman" panose="02020603050405020304" pitchFamily="18" charset="0"/>
                <a:ea typeface="Times New Roman" panose="02020603050405020304" pitchFamily="18" charset="0"/>
              </a:rPr>
              <a:t>trên</a:t>
            </a:r>
            <a:r>
              <a:rPr lang="en-US" sz="3200" dirty="0">
                <a:solidFill>
                  <a:srgbClr val="000000"/>
                </a:solidFill>
                <a:effectLst/>
                <a:latin typeface="Times New Roman" panose="02020603050405020304" pitchFamily="18" charset="0"/>
                <a:ea typeface="Times New Roman" panose="02020603050405020304" pitchFamily="18" charset="0"/>
              </a:rPr>
              <a:t>.</a:t>
            </a:r>
            <a:endParaRPr lang="vi-VN" sz="32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219894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7016664"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Tạo</a:t>
            </a:r>
            <a:r>
              <a:rPr lang="en-US" sz="3500" dirty="0">
                <a:latin typeface="Arial" panose="020B0604020202020204" pitchFamily="34" charset="0"/>
                <a:cs typeface="Arial" panose="020B0604020202020204" pitchFamily="34" charset="0"/>
              </a:rPr>
              <a:t> tri </a:t>
            </a:r>
            <a:r>
              <a:rPr lang="en-US" sz="3500" dirty="0" err="1">
                <a:latin typeface="Arial" panose="020B0604020202020204" pitchFamily="34" charset="0"/>
                <a:cs typeface="Arial" panose="020B0604020202020204" pitchFamily="34" charset="0"/>
              </a:rPr>
              <a:t>thức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từ</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ngoài</a:t>
            </a:r>
            <a:endParaRPr lang="en-US" sz="3500" dirty="0">
              <a:latin typeface="Arial" panose="020B0604020202020204" pitchFamily="34" charset="0"/>
              <a:cs typeface="Arial" panose="020B0604020202020204" pitchFamily="34" charset="0"/>
            </a:endParaRPr>
          </a:p>
        </p:txBody>
      </p:sp>
      <p:pic>
        <p:nvPicPr>
          <p:cNvPr id="10" name="Picture 9"/>
          <p:cNvPicPr/>
          <p:nvPr/>
        </p:nvPicPr>
        <p:blipFill>
          <a:blip r:embed="rId3"/>
          <a:stretch>
            <a:fillRect/>
          </a:stretch>
        </p:blipFill>
        <p:spPr>
          <a:xfrm>
            <a:off x="3108183" y="2891997"/>
            <a:ext cx="10820400" cy="657299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8562340" cy="629920"/>
          </a:xfrm>
          <a:prstGeom prst="rect">
            <a:avLst/>
          </a:prstGeom>
        </p:spPr>
        <p:txBody>
          <a:bodyPr wrap="none">
            <a:spAutoFit/>
          </a:bodyPr>
          <a:lstStyle/>
          <a:p>
            <a:pPr marL="457200" indent="-457200" algn="l">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Các bước thực hiện </a:t>
            </a:r>
            <a:r>
              <a:rPr lang="en-US" sz="3500" dirty="0" err="1">
                <a:latin typeface="Arial" panose="020B0604020202020204" pitchFamily="34" charset="0"/>
                <a:cs typeface="Arial" panose="020B0604020202020204" pitchFamily="34" charset="0"/>
              </a:rPr>
              <a:t>các bước thực hiện</a:t>
            </a:r>
            <a:endParaRPr lang="en-US" sz="3500" dirty="0">
              <a:latin typeface="Arial" panose="020B0604020202020204" pitchFamily="34" charset="0"/>
              <a:cs typeface="Arial" panose="020B0604020202020204" pitchFamily="34" charset="0"/>
            </a:endParaRPr>
          </a:p>
        </p:txBody>
      </p:sp>
      <p:pic>
        <p:nvPicPr>
          <p:cNvPr id="83" name="Picture 83" descr="PseudoCode_AlgorithmTemplate__3_ (2)_page-0001"/>
          <p:cNvPicPr>
            <a:picLocks noChangeAspect="1"/>
          </p:cNvPicPr>
          <p:nvPr/>
        </p:nvPicPr>
        <p:blipFill>
          <a:blip r:embed="rId3"/>
          <a:srcRect t="7503" b="53961"/>
          <a:stretch>
            <a:fillRect/>
          </a:stretch>
        </p:blipFill>
        <p:spPr>
          <a:xfrm>
            <a:off x="3124200" y="2933700"/>
            <a:ext cx="12557125" cy="62623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1. </a:t>
            </a:r>
            <a:r>
              <a:rPr lang="en-US" sz="5600" b="1" dirty="0" err="1">
                <a:latin typeface="Arial" panose="020B0604020202020204" pitchFamily="34" charset="0"/>
                <a:cs typeface="Arial" panose="020B0604020202020204" pitchFamily="34" charset="0"/>
              </a:rPr>
              <a:t>Giới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thiệu</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đề</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tài</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682454" y="2019300"/>
            <a:ext cx="8232946" cy="4992713"/>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Mục</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tiêu</a:t>
            </a:r>
            <a:r>
              <a:rPr lang="en-US" sz="4000" b="1"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Sử dụng LLM Gemini-1.5-flash để làm base model.</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Tìm hiểu một hệ thống kết hợp giữa RAG và GRAG.</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So sánh kiến trúc này với RAG và GRAG truyền thống.</a:t>
            </a:r>
          </a:p>
        </p:txBody>
      </p:sp>
      <p:sp>
        <p:nvSpPr>
          <p:cNvPr id="6" name="TextBox 7"/>
          <p:cNvSpPr txBox="1"/>
          <p:nvPr/>
        </p:nvSpPr>
        <p:spPr>
          <a:xfrm>
            <a:off x="9296400" y="2019300"/>
            <a:ext cx="8638632" cy="3607719"/>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Giới</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hạn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phạm</a:t>
            </a:r>
            <a:r>
              <a:rPr lang="en-US" sz="4000" b="1" dirty="0">
                <a:latin typeface="Arial" panose="020B0604020202020204" pitchFamily="34" charset="0"/>
                <a:cs typeface="Arial" panose="020B0604020202020204" pitchFamily="34" charset="0"/>
              </a:rPr>
              <a:t> vi </a:t>
            </a:r>
            <a:r>
              <a:rPr lang="en-US" sz="4000" b="1" dirty="0" err="1">
                <a:latin typeface="Arial" panose="020B0604020202020204" pitchFamily="34" charset="0"/>
                <a:cs typeface="Arial" panose="020B0604020202020204" pitchFamily="34" charset="0"/>
              </a:rPr>
              <a:t>của</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đề</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tài</a:t>
            </a:r>
            <a:r>
              <a:rPr lang="en-US" sz="4000" b="1" dirty="0">
                <a:latin typeface="Arial" panose="020B0604020202020204" pitchFamily="34" charset="0"/>
                <a:cs typeface="Arial" panose="020B0604020202020204" pitchFamily="34" charset="0"/>
              </a:rPr>
              <a:t>:</a:t>
            </a:r>
            <a:endParaRPr lang="vi-VN" sz="3000" dirty="0"/>
          </a:p>
          <a:p>
            <a:pPr marL="285750" indent="-285750">
              <a:lnSpc>
                <a:spcPct val="150000"/>
              </a:lnSpc>
              <a:buFont typeface="Arial" panose="020B0604020202020204" pitchFamily="34" charset="0"/>
              <a:buChar char="•"/>
            </a:pPr>
            <a:r>
              <a:rPr lang="vi-VN" sz="3000" dirty="0"/>
              <a:t>Nghiên cứu sẽ tập trung vào loại tài liệu PDF.</a:t>
            </a:r>
          </a:p>
          <a:p>
            <a:pPr marL="285750" indent="-285750">
              <a:lnSpc>
                <a:spcPct val="150000"/>
              </a:lnSpc>
              <a:buFont typeface="Arial" panose="020B0604020202020204" pitchFamily="34" charset="0"/>
              <a:buChar char="•"/>
            </a:pPr>
            <a:r>
              <a:rPr lang="vi-VN" sz="3000" dirty="0"/>
              <a:t>Ứng dụng web nhận một tệp tài liệu dạng PDF và một câu hỏi, sau đó đưa ra kết quả trả lời cho câu hỏi dựa vào nội dung của tệp được tải lên.</a:t>
            </a:r>
          </a:p>
        </p:txBody>
      </p:sp>
      <p:sp>
        <p:nvSpPr>
          <p:cNvPr id="4" name="Rectangle 3"/>
          <p:cNvSpPr/>
          <p:nvPr/>
        </p:nvSpPr>
        <p:spPr>
          <a:xfrm>
            <a:off x="2667000" y="8029548"/>
            <a:ext cx="15087600" cy="1622560"/>
          </a:xfrm>
          <a:prstGeom prst="rect">
            <a:avLst/>
          </a:prstGeom>
        </p:spPr>
        <p:txBody>
          <a:bodyPr wrap="square">
            <a:spAutoFit/>
          </a:bodyPr>
          <a:lstStyle/>
          <a:p>
            <a:pPr>
              <a:lnSpc>
                <a:spcPct val="150000"/>
              </a:lnSpc>
            </a:pPr>
            <a:r>
              <a:rPr lang="vi-VN" sz="4000" b="1" dirty="0">
                <a:latin typeface="Arial" panose="020B0604020202020204" pitchFamily="34" charset="0"/>
                <a:cs typeface="Arial" panose="020B0604020202020204" pitchFamily="34" charset="0"/>
              </a:rPr>
              <a:t>Kết quả: </a:t>
            </a:r>
            <a:r>
              <a:rPr lang="vi-VN" sz="3000" dirty="0">
                <a:latin typeface="Arial" panose="020B0604020202020204" pitchFamily="34" charset="0"/>
                <a:cs typeface="Arial" panose="020B0604020202020204" pitchFamily="34" charset="0"/>
              </a:rPr>
              <a:t>Tạo ra một hệ thống hỏi đáp chuyên biệt cho sổ tay sinh viên và tài liệu cụ thể.</a:t>
            </a:r>
            <a:endParaRPr lang="en-US" sz="3000" dirty="0">
              <a:latin typeface="Arial" panose="020B0604020202020204" pitchFamily="34" charset="0"/>
              <a:cs typeface="Arial" panose="020B0604020202020204" pitchFamily="34" charset="0"/>
            </a:endParaRPr>
          </a:p>
        </p:txBody>
      </p:sp>
      <p:sp>
        <p:nvSpPr>
          <p:cNvPr id="8" name="Right Arrow 7"/>
          <p:cNvSpPr/>
          <p:nvPr/>
        </p:nvSpPr>
        <p:spPr>
          <a:xfrm>
            <a:off x="682454" y="8361024"/>
            <a:ext cx="1603546"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P spid="4" grpId="0"/>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6891630"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 name="Picture 3"/>
          <p:cNvPicPr>
            <a:picLocks noChangeAspect="1"/>
          </p:cNvPicPr>
          <p:nvPr/>
        </p:nvPicPr>
        <p:blipFill>
          <a:blip r:embed="rId3"/>
          <a:stretch>
            <a:fillRect/>
          </a:stretch>
        </p:blipFill>
        <p:spPr>
          <a:xfrm>
            <a:off x="3429000" y="3238500"/>
            <a:ext cx="10948035" cy="53181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10812780" cy="629920"/>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Các bước thực hiện 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4" name="Picture 84" descr="PseudoCode_AlgorithmTemplate__3__page-0001"/>
          <p:cNvPicPr>
            <a:picLocks noChangeAspect="1"/>
          </p:cNvPicPr>
          <p:nvPr/>
        </p:nvPicPr>
        <p:blipFill>
          <a:blip r:embed="rId3"/>
          <a:srcRect t="6331" b="41588"/>
          <a:stretch>
            <a:fillRect/>
          </a:stretch>
        </p:blipFill>
        <p:spPr>
          <a:xfrm>
            <a:off x="3581400" y="3009900"/>
            <a:ext cx="10282555" cy="693039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1131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4.2.2.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trúc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pic>
        <p:nvPicPr>
          <p:cNvPr id="8" name="Picture 7"/>
          <p:cNvPicPr/>
          <p:nvPr/>
        </p:nvPicPr>
        <p:blipFill>
          <a:blip r:embed="rId3"/>
          <a:stretch>
            <a:fillRect/>
          </a:stretch>
        </p:blipFill>
        <p:spPr>
          <a:xfrm>
            <a:off x="2590800" y="1960268"/>
            <a:ext cx="13868400" cy="7907632"/>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5.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quả</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990600" y="1100590"/>
            <a:ext cx="16764000" cy="6555641"/>
          </a:xfrm>
          <a:prstGeom prst="rect">
            <a:avLst/>
          </a:prstGeom>
        </p:spPr>
        <p:txBody>
          <a:bodyPr wrap="square">
            <a:spAutoFit/>
          </a:bodyPr>
          <a:lstStyle/>
          <a:p>
            <a:pPr>
              <a:lnSpc>
                <a:spcPct val="150000"/>
              </a:lnSpc>
            </a:pPr>
            <a:r>
              <a:rPr lang="en-US" sz="3500" b="1" dirty="0" err="1">
                <a:latin typeface="Arial" panose="020B0604020202020204" pitchFamily="34" charset="0"/>
                <a:cs typeface="Arial" panose="020B0604020202020204" pitchFamily="34" charset="0"/>
              </a:rPr>
              <a:t>Nghiên</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cứu</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chuẩn</a:t>
            </a:r>
            <a:r>
              <a:rPr lang="en-US" sz="3500" dirty="0">
                <a:latin typeface="Arial" panose="020B0604020202020204" pitchFamily="34" charset="0"/>
                <a:cs typeface="Arial" panose="020B0604020202020204" pitchFamily="34" charset="0"/>
              </a:rPr>
              <a:t> STS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Đóng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góp</a:t>
            </a:r>
            <a:r>
              <a:rPr lang="en-US" sz="3500" dirty="0">
                <a:latin typeface="Arial" panose="020B0604020202020204" pitchFamily="34" charset="0"/>
                <a:cs typeface="Arial" panose="020B0604020202020204" pitchFamily="34" charset="0"/>
              </a:rPr>
              <a:t> 4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chuyên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a:lnSpc>
                <a:spcPct val="150000"/>
              </a:lnSpc>
            </a:pPr>
            <a:r>
              <a:rPr lang="en-US" sz="3500" b="1" dirty="0" err="1">
                <a:latin typeface="Arial" panose="020B0604020202020204" pitchFamily="34" charset="0"/>
                <a:cs typeface="Arial" panose="020B0604020202020204" pitchFamily="34" charset="0"/>
              </a:rPr>
              <a:t>Ứng</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dụng</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hệ</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thống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người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website,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di </a:t>
            </a:r>
            <a:r>
              <a:rPr lang="en-US" sz="3500" dirty="0" err="1">
                <a:latin typeface="Arial" panose="020B0604020202020204" pitchFamily="34" charset="0"/>
                <a:cs typeface="Arial" panose="020B0604020202020204" pitchFamily="34" charset="0"/>
              </a:rPr>
              <a:t>động</a:t>
            </a:r>
            <a:r>
              <a:rPr lang="en-US" sz="3500" dirty="0">
                <a:latin typeface="Arial" panose="020B0604020202020204" pitchFamily="34" charset="0"/>
                <a:cs typeface="Arial" panose="020B0604020202020204" pitchFamily="34" charset="0"/>
              </a:rPr>
              <a:t> demo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dịch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5215890"/>
          </a:xfrm>
          <a:prstGeom prst="rect">
            <a:avLst/>
          </a:prstGeom>
        </p:spPr>
        <p:txBody>
          <a:bodyPr wrap="square">
            <a:spAutoFit/>
          </a:bodyPr>
          <a:lstStyle/>
          <a:p>
            <a:pPr marL="457200" indent="-457200">
              <a:lnSpc>
                <a:spcPct val="150000"/>
              </a:lnSpc>
              <a:buFont typeface="Arial" panose="020B0604020202020204" pitchFamily="34" charset="0"/>
              <a:buChar char="•"/>
            </a:pP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tài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luận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văn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của</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nhóm</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hoàn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thành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tuy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có</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thay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đổi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một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số</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công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nghệ</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và</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thức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đánh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giá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phù</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hợp</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hơn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trong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quá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trình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nghiên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cứu</a:t>
            </a:r>
            <a:r>
              <a:rPr lang="en-US" sz="3500" dirty="0">
                <a:latin typeface="Arial" panose="020B0604020202020204" pitchFamily="34" charset="0"/>
                <a:ea typeface="SimSun" panose="02010600030101010101" pitchFamily="2" charset="-122"/>
                <a:cs typeface="Arial" panose="020B0604020202020204" pitchFamily="34" charset="0"/>
              </a:rPr>
              <a:t> song </a:t>
            </a:r>
            <a:r>
              <a:rPr lang="en-US" sz="3500" dirty="0" err="1">
                <a:latin typeface="Arial" panose="020B0604020202020204" pitchFamily="34" charset="0"/>
                <a:ea typeface="SimSun" panose="02010600030101010101" pitchFamily="2" charset="-122"/>
                <a:cs typeface="Arial" panose="020B0604020202020204" pitchFamily="34" charset="0"/>
              </a:rPr>
              <a:t>vẫn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đạt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tất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mục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tiêu</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ra</a:t>
            </a:r>
            <a:r>
              <a:rPr lang="en-US" sz="3500" dirty="0">
                <a:latin typeface="Arial" panose="020B0604020202020204" pitchFamily="34" charset="0"/>
                <a:ea typeface="SimSun" panose="02010600030101010101" pitchFamily="2" charset="-122"/>
                <a:cs typeface="Arial" panose="020B0604020202020204" pitchFamily="34" charset="0"/>
              </a:rPr>
              <a:t> ban </a:t>
            </a:r>
            <a:r>
              <a:rPr lang="en-US" sz="3500" dirty="0" err="1">
                <a:latin typeface="Arial" panose="020B0604020202020204" pitchFamily="34" charset="0"/>
                <a:ea typeface="SimSun" panose="02010600030101010101" pitchFamily="2" charset="-122"/>
                <a:cs typeface="Arial" panose="020B0604020202020204" pitchFamily="34" charset="0"/>
              </a:rPr>
              <a:t>đầu</a:t>
            </a:r>
            <a:r>
              <a:rPr lang="en-US" sz="3500" dirty="0">
                <a:latin typeface="Arial" panose="020B0604020202020204" pitchFamily="34" charset="0"/>
                <a:ea typeface="SimSun" panose="02010600030101010101" pitchFamily="2" charset="-122"/>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giới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bản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lý</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ngôn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nhiên</a:t>
            </a:r>
            <a:r>
              <a:rPr lang="en-US" sz="3500" dirty="0">
                <a:latin typeface="Arial" panose="020B0604020202020204" pitchFamily="34" charset="0"/>
                <a:cs typeface="Arial" panose="020B0604020202020204" pitchFamily="34" charset="0"/>
              </a:rPr>
              <a:t>, nghiên cứu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BERT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7263720"/>
          </a:xfrm>
          <a:prstGeom prst="rect">
            <a:avLst/>
          </a:prstGeom>
        </p:spPr>
        <p:txBody>
          <a:bodyPr wrap="square">
            <a:spAutoFit/>
          </a:bodyPr>
          <a:lstStyle/>
          <a:p>
            <a:pPr>
              <a:lnSpc>
                <a:spcPct val="150000"/>
              </a:lnSpc>
            </a:pP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tế</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sau</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Tiếp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tục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liên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quan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đến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lĩnh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Cần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cường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nữa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lượng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giai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đoạn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nâng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cao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RAG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viết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nhắc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hyDE</a:t>
            </a:r>
            <a:r>
              <a:rPr lang="en-US" sz="3500" dirty="0">
                <a:latin typeface="Arial" panose="020B0604020202020204" pitchFamily="34" charset="0"/>
                <a:cs typeface="Arial" panose="020B0604020202020204" pitchFamily="34" charset="0"/>
              </a:rPr>
              <a: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7. Demo</a:t>
            </a:r>
            <a:endParaRPr lang="en-US" sz="5600" b="1" spc="95" dirty="0">
              <a:solidFill>
                <a:srgbClr val="FF0000"/>
              </a:solidFill>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2. </a:t>
            </a:r>
            <a:r>
              <a:rPr lang="en-US" sz="5600" b="1" dirty="0" err="1">
                <a:latin typeface="Arial" panose="020B0604020202020204" pitchFamily="34" charset="0"/>
                <a:cs typeface="Arial" panose="020B0604020202020204" pitchFamily="34" charset="0"/>
              </a:rPr>
              <a:t>Cơ</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sở</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lý</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thuyết</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2394941" cy="173259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2.1 RAG (Retrieval-Augmented Generation) </a:t>
            </a:r>
          </a:p>
          <a:p>
            <a:pPr marL="269875">
              <a:lnSpc>
                <a:spcPct val="150000"/>
              </a:lnSpc>
            </a:pPr>
            <a:r>
              <a:rPr lang="en-US" sz="4000" dirty="0">
                <a:latin typeface="Arial" panose="020B0604020202020204" pitchFamily="34" charset="0"/>
                <a:cs typeface="Arial" panose="020B0604020202020204" pitchFamily="34" charset="0"/>
              </a:rPr>
              <a:t>2.2 GRAG(Graph Retrieval-Augmented Generation)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1128336" y="1497052"/>
            <a:ext cx="13563600" cy="51831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Giải quyết hạn chế về dữ liệu của các mô hình ngôn ngữ lớn.</a:t>
            </a:r>
          </a:p>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Sử dụng ngữ cảnh bên ngoài để bổ sung kiến thức cho LLM từ đó giúp trả lời chính xác hơn.</a:t>
            </a:r>
          </a:p>
          <a:p>
            <a:pPr>
              <a:lnSpc>
                <a:spcPct val="150000"/>
              </a:lnSpc>
            </a:pPr>
            <a:endParaRPr lang="vi-VN" sz="2800" dirty="0">
              <a:latin typeface="Arial" panose="020B0604020202020204" pitchFamily="34" charset="0"/>
              <a:cs typeface="Arial" panose="020B0604020202020204" pitchFamily="34" charset="0"/>
            </a:endParaRPr>
          </a:p>
          <a:p>
            <a:pPr>
              <a:lnSpc>
                <a:spcPct val="150000"/>
              </a:lnSpc>
            </a:pPr>
            <a:r>
              <a:rPr lang="vi-VN" sz="2800"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Bỏ qua các mối quan hệ</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Độ sâu ngữ cảnh</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Truy vấn phức tạp(multi-hop)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6613D29F-ED2C-4013-80BD-8D8462F6D5EC}"/>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395517D4-957B-4637-8633-0353BA83E3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143000" y="1638300"/>
            <a:ext cx="5609472" cy="9323223"/>
          </a:xfrm>
          <a:prstGeom prst="rect">
            <a:avLst/>
          </a:prstGeom>
        </p:spPr>
      </p:pic>
      <p:pic>
        <p:nvPicPr>
          <p:cNvPr id="4" name="Picture 3">
            <a:extLst>
              <a:ext uri="{FF2B5EF4-FFF2-40B4-BE49-F238E27FC236}">
                <a16:creationId xmlns:a16="http://schemas.microsoft.com/office/drawing/2014/main" id="{1A2133F3-3F61-4F2E-9735-58E993EABB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2D3B119E-430A-4DC6-8084-9F814B72FBA7}"/>
              </a:ext>
            </a:extLst>
          </p:cNvPr>
          <p:cNvSpPr txBox="1"/>
          <p:nvPr/>
        </p:nvSpPr>
        <p:spPr>
          <a:xfrm>
            <a:off x="1371600" y="1466536"/>
            <a:ext cx="6872664" cy="523220"/>
          </a:xfrm>
          <a:prstGeom prst="rect">
            <a:avLst/>
          </a:prstGeom>
          <a:noFill/>
        </p:spPr>
        <p:txBody>
          <a:bodyPr wrap="square" rtlCol="0">
            <a:spAutoFit/>
          </a:bodyPr>
          <a:lstStyle/>
          <a:p>
            <a:r>
              <a:rPr lang="en-US" sz="2800" b="1" dirty="0" err="1"/>
              <a:t>Kiến</a:t>
            </a:r>
            <a:r>
              <a:rPr lang="en-US" sz="2800" b="1" dirty="0"/>
              <a:t> </a:t>
            </a:r>
            <a:r>
              <a:rPr lang="en-US" sz="2800" b="1" dirty="0" err="1"/>
              <a:t>trúc</a:t>
            </a:r>
            <a:r>
              <a:rPr lang="en-US" sz="2800" b="1" dirty="0"/>
              <a:t> </a:t>
            </a:r>
            <a:r>
              <a:rPr lang="en-US" sz="2800" b="1" dirty="0" err="1"/>
              <a:t>gồm</a:t>
            </a:r>
            <a:r>
              <a:rPr lang="en-US" sz="2800" b="1" dirty="0"/>
              <a:t> 5 </a:t>
            </a:r>
            <a:r>
              <a:rPr lang="en-US" sz="2800" b="1" dirty="0" err="1"/>
              <a:t>thành</a:t>
            </a:r>
            <a:r>
              <a:rPr lang="en-US" sz="2800" b="1" dirty="0"/>
              <a:t> </a:t>
            </a:r>
            <a:r>
              <a:rPr lang="en-US" sz="2800" b="1" dirty="0" err="1"/>
              <a:t>phần</a:t>
            </a:r>
            <a:r>
              <a:rPr lang="en-US" sz="2800" b="1" dirty="0"/>
              <a:t>:</a:t>
            </a:r>
            <a:endParaRPr lang="vi-VN" sz="2800" b="1" dirty="0"/>
          </a:p>
        </p:txBody>
      </p:sp>
      <p:sp>
        <p:nvSpPr>
          <p:cNvPr id="7" name="TextBox 6">
            <a:extLst>
              <a:ext uri="{FF2B5EF4-FFF2-40B4-BE49-F238E27FC236}">
                <a16:creationId xmlns:a16="http://schemas.microsoft.com/office/drawing/2014/main" id="{D7ACA421-5D3D-4FC6-B003-6AD74525D37A}"/>
              </a:ext>
            </a:extLst>
          </p:cNvPr>
          <p:cNvSpPr txBox="1"/>
          <p:nvPr/>
        </p:nvSpPr>
        <p:spPr>
          <a:xfrm>
            <a:off x="10418127" y="2933700"/>
            <a:ext cx="7520364" cy="5185522"/>
          </a:xfrm>
          <a:prstGeom prst="rect">
            <a:avLst/>
          </a:prstGeom>
          <a:noFill/>
        </p:spPr>
        <p:txBody>
          <a:bodyPr wrap="square">
            <a:spAutoFit/>
          </a:bodyPr>
          <a:lstStyle/>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Question</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Câu hỏi.</a:t>
            </a:r>
            <a:endParaRPr lang="vi-VN" sz="2800" dirty="0">
              <a:solidFill>
                <a:srgbClr val="000000"/>
              </a:solidFill>
              <a:effectLst/>
              <a:latin typeface="Times New Roman" panose="02020603050405020304" pitchFamily="18" charset="0"/>
              <a:ea typeface="SimSun" panose="02010600030101010101" pitchFamily="2" charset="-122"/>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Context</a:t>
            </a:r>
            <a:r>
              <a:rPr lang="vi-VN" sz="2800" dirty="0">
                <a:solidFill>
                  <a:srgbClr val="000000"/>
                </a:solidFill>
                <a:effectLst/>
                <a:latin typeface="Times New Roman" panose="02020603050405020304" pitchFamily="18" charset="0"/>
                <a:ea typeface="Times New Roman" panose="02020603050405020304" pitchFamily="18" charset="0"/>
              </a:rPr>
              <a:t>: Cơ sở dữ liệu vector để lưu dữ liệu.</a:t>
            </a:r>
            <a:endParaRPr lang="vi-VN" sz="2800" dirty="0">
              <a:solidFill>
                <a:srgbClr val="000000"/>
              </a:solidFill>
              <a:latin typeface="Times New Roman" panose="02020603050405020304" pitchFamily="18" charset="0"/>
              <a:ea typeface="Times New Roman" panose="02020603050405020304" pitchFamily="18" charset="0"/>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Retriever</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Phần quan trọng nhất giúp truy xuất vào cơ sở dữ liệu vector đề lấy ra ngữ cảnh phú hợp.</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LLM</a:t>
            </a:r>
            <a:r>
              <a:rPr lang="vi-VN" sz="2800" dirty="0">
                <a:solidFill>
                  <a:srgbClr val="000000"/>
                </a:solidFill>
                <a:effectLst/>
                <a:latin typeface="Times New Roman" panose="02020603050405020304" pitchFamily="18" charset="0"/>
                <a:ea typeface="Times New Roman" panose="02020603050405020304" pitchFamily="18" charset="0"/>
              </a:rPr>
              <a:t>: Sử dụng ngữ cảnh bổ sung đề trả lời câu hỏi.</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Response</a:t>
            </a:r>
            <a:r>
              <a:rPr lang="vi-VN" sz="2800" dirty="0">
                <a:solidFill>
                  <a:srgbClr val="000000"/>
                </a:solidFill>
                <a:effectLst/>
                <a:latin typeface="Times New Roman" panose="02020603050405020304" pitchFamily="18" charset="0"/>
                <a:ea typeface="Times New Roman" panose="02020603050405020304" pitchFamily="18" charset="0"/>
              </a:rPr>
              <a:t>: LLM phản hồi về câu trả lời.</a:t>
            </a:r>
            <a:endParaRPr lang="vi-VN" sz="2800" dirty="0">
              <a:solidFill>
                <a:srgbClr val="000000"/>
              </a:solidFill>
              <a:effectLst/>
              <a:latin typeface="Times New Roman" panose="02020603050405020304" pitchFamily="18" charset="0"/>
              <a:ea typeface="SimSun" panose="02010600030101010101" pitchFamily="2" charset="-122"/>
            </a:endParaRPr>
          </a:p>
        </p:txBody>
      </p:sp>
      <p:pic>
        <p:nvPicPr>
          <p:cNvPr id="8" name="Picture 7">
            <a:extLst>
              <a:ext uri="{FF2B5EF4-FFF2-40B4-BE49-F238E27FC236}">
                <a16:creationId xmlns:a16="http://schemas.microsoft.com/office/drawing/2014/main" id="{683B72F2-DCBE-40A7-8AD7-5793A3CAB41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33400" y="2811328"/>
            <a:ext cx="9151944" cy="5567363"/>
          </a:xfrm>
          <a:prstGeom prst="rect">
            <a:avLst/>
          </a:prstGeom>
          <a:noFill/>
          <a:ln>
            <a:noFill/>
          </a:ln>
        </p:spPr>
      </p:pic>
    </p:spTree>
    <p:extLst>
      <p:ext uri="{BB962C8B-B14F-4D97-AF65-F5344CB8AC3E}">
        <p14:creationId xmlns:p14="http://schemas.microsoft.com/office/powerpoint/2010/main" val="282530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213E531-1579-46E4-BEBB-E331C9C9340B}"/>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FEAB59EF-57A8-447B-89EE-EA5702710C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289182E0-53BA-410A-8997-DDBF92E916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23292315-005E-4CEB-8D6F-6FDB2B053314}"/>
              </a:ext>
            </a:extLst>
          </p:cNvPr>
          <p:cNvSpPr txBox="1"/>
          <p:nvPr/>
        </p:nvSpPr>
        <p:spPr>
          <a:xfrm>
            <a:off x="533400" y="1624012"/>
            <a:ext cx="14630400" cy="6217087"/>
          </a:xfrm>
          <a:prstGeom prst="rect">
            <a:avLst/>
          </a:prstGeom>
          <a:noFill/>
        </p:spPr>
        <p:txBody>
          <a:bodyPr wrap="square" rtlCol="0">
            <a:spAutoFit/>
          </a:bodyPr>
          <a:lstStyle/>
          <a:p>
            <a:r>
              <a:rPr lang="en-US" sz="3200" b="1" dirty="0" err="1">
                <a:latin typeface="Arial" panose="020B0604020202020204" pitchFamily="34" charset="0"/>
                <a:cs typeface="Arial" panose="020B0604020202020204" pitchFamily="34" charset="0"/>
              </a:rPr>
              <a:t>Các</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phương</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pháp</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tối</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ưu</a:t>
            </a:r>
            <a:r>
              <a:rPr lang="en-US" sz="3200" b="1" dirty="0">
                <a:latin typeface="Arial" panose="020B0604020202020204" pitchFamily="34" charset="0"/>
                <a:cs typeface="Arial" panose="020B0604020202020204" pitchFamily="34" charset="0"/>
              </a:rPr>
              <a:t> RAG</a:t>
            </a:r>
          </a:p>
          <a:p>
            <a:endParaRPr lang="en-US" sz="3200" dirty="0">
              <a:latin typeface="Arial" panose="020B0604020202020204" pitchFamily="34" charset="0"/>
              <a:cs typeface="Arial" panose="020B0604020202020204" pitchFamily="34" charset="0"/>
            </a:endParaRPr>
          </a:p>
          <a:p>
            <a:pPr marL="514350" indent="-514350">
              <a:buFont typeface="Arial" panose="020B0604020202020204" pitchFamily="34" charset="0"/>
              <a:buChar char="•"/>
            </a:pPr>
            <a:r>
              <a:rPr lang="en-US" sz="3200" dirty="0" err="1">
                <a:latin typeface="Arial" panose="020B0604020202020204" pitchFamily="34" charset="0"/>
                <a:cs typeface="Arial" panose="020B0604020202020204" pitchFamily="34" charset="0"/>
              </a:rPr>
              <a:t>Sử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dụng</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chỉ</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mục</a:t>
            </a:r>
            <a:endParaRPr lang="en-US" sz="3200" dirty="0">
              <a:latin typeface="Arial" panose="020B0604020202020204" pitchFamily="34" charset="0"/>
              <a:cs typeface="Arial" panose="020B0604020202020204" pitchFamily="34" charset="0"/>
            </a:endParaRPr>
          </a:p>
          <a:p>
            <a:pPr lvl="1"/>
            <a:r>
              <a:rPr lang="en-US" sz="3000" dirty="0">
                <a:latin typeface="Arial" panose="020B0604020202020204" pitchFamily="34" charset="0"/>
                <a:cs typeface="Arial" panose="020B0604020202020204" pitchFamily="34" charset="0"/>
              </a:rPr>
              <a:t>Vector index: </a:t>
            </a:r>
            <a:r>
              <a:rPr lang="vi-VN" sz="3000" dirty="0">
                <a:latin typeface="Arial" panose="020B0604020202020204" pitchFamily="34" charset="0"/>
                <a:cs typeface="Arial" panose="020B0604020202020204" pitchFamily="34" charset="0"/>
              </a:rPr>
              <a:t>Sử dụng thuật toán HNSW. Tìm kiếm vector tương tự hiệu quả. Cấu trúc đa lớp, lớp trên thưa hơn.</a:t>
            </a:r>
          </a:p>
          <a:p>
            <a:pPr lvl="1"/>
            <a:endParaRPr lang="vi-VN" sz="3000" dirty="0">
              <a:latin typeface="Arial" panose="020B0604020202020204" pitchFamily="34" charset="0"/>
              <a:cs typeface="Arial" panose="020B0604020202020204" pitchFamily="34" charset="0"/>
            </a:endParaRPr>
          </a:p>
          <a:p>
            <a:pPr lvl="1"/>
            <a:r>
              <a:rPr lang="vi-VN" sz="3000" dirty="0">
                <a:latin typeface="Arial" panose="020B0604020202020204" pitchFamily="34" charset="0"/>
                <a:cs typeface="Arial" panose="020B0604020202020204" pitchFamily="34" charset="0"/>
              </a:rPr>
              <a:t>HNSW được </a:t>
            </a:r>
            <a:r>
              <a:rPr lang="vi-VN" sz="3000" dirty="0"/>
              <a:t>tổ chức các vector thành một đồ thị điều hướng nhiều lớp, trong đó:</a:t>
            </a:r>
          </a:p>
          <a:p>
            <a:pPr marL="1428750" lvl="2" indent="-514350">
              <a:buFont typeface="Courier New" panose="02070309020205020404" pitchFamily="49" charset="0"/>
              <a:buChar char="o"/>
            </a:pPr>
            <a:r>
              <a:rPr lang="vi-VN" sz="3000" dirty="0"/>
              <a:t>Mỗi node là một vector.</a:t>
            </a:r>
          </a:p>
          <a:p>
            <a:pPr marL="1428750" lvl="2" indent="-514350">
              <a:buFont typeface="Courier New" panose="02070309020205020404" pitchFamily="49" charset="0"/>
              <a:buChar char="o"/>
            </a:pPr>
            <a:r>
              <a:rPr lang="vi-VN" sz="3000" dirty="0"/>
              <a:t>Các node kết nối với m node khác gần nhất.</a:t>
            </a:r>
          </a:p>
          <a:p>
            <a:pPr marL="1428750" lvl="2" indent="-514350">
              <a:buFont typeface="Courier New" panose="02070309020205020404" pitchFamily="49" charset="0"/>
              <a:buChar char="o"/>
            </a:pPr>
            <a:r>
              <a:rPr lang="vi-VN" sz="3000" dirty="0"/>
              <a:t>Càng lên tầng cao, số vector càng ít.</a:t>
            </a:r>
          </a:p>
          <a:p>
            <a:pPr marL="1428750" lvl="2" indent="-514350">
              <a:buFont typeface="Courier New" panose="02070309020205020404" pitchFamily="49" charset="0"/>
              <a:buChar char="o"/>
            </a:pPr>
            <a:r>
              <a:rPr lang="vi-VN" sz="3000" dirty="0"/>
              <a:t>Mỗi tầng đều là một đồ thị Small-World (giúp định tuyến nhanh).</a:t>
            </a:r>
          </a:p>
          <a:p>
            <a:pPr marL="1428750" lvl="2" indent="-514350">
              <a:buFont typeface="Courier New" panose="02070309020205020404" pitchFamily="49" charset="0"/>
              <a:buChar char="o"/>
            </a:pPr>
            <a:r>
              <a:rPr lang="vi-VN" sz="3000" dirty="0"/>
              <a:t>Tầng thấp nhất chứa toàn bộ vector.</a:t>
            </a:r>
          </a:p>
          <a:p>
            <a:pPr marL="971550" lvl="1" indent="-514350">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5853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A72C2B-116F-4A0D-978C-8C5FC97236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3" name="Picture 3">
            <a:extLst>
              <a:ext uri="{FF2B5EF4-FFF2-40B4-BE49-F238E27FC236}">
                <a16:creationId xmlns:a16="http://schemas.microsoft.com/office/drawing/2014/main" id="{F854AC87-5092-4B95-B0F6-E19006702E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4" name="TextBox 7">
            <a:extLst>
              <a:ext uri="{FF2B5EF4-FFF2-40B4-BE49-F238E27FC236}">
                <a16:creationId xmlns:a16="http://schemas.microsoft.com/office/drawing/2014/main" id="{34991619-6911-41A9-A871-2CA8D8421FF1}"/>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sp>
        <p:nvSpPr>
          <p:cNvPr id="8" name="TextBox 7">
            <a:extLst>
              <a:ext uri="{FF2B5EF4-FFF2-40B4-BE49-F238E27FC236}">
                <a16:creationId xmlns:a16="http://schemas.microsoft.com/office/drawing/2014/main" id="{2BE45B01-4461-41AC-BFBF-09CB0CCE8B15}"/>
              </a:ext>
            </a:extLst>
          </p:cNvPr>
          <p:cNvSpPr txBox="1"/>
          <p:nvPr/>
        </p:nvSpPr>
        <p:spPr>
          <a:xfrm>
            <a:off x="533400" y="1624012"/>
            <a:ext cx="14630400" cy="6731651"/>
          </a:xfrm>
          <a:prstGeom prst="rect">
            <a:avLst/>
          </a:prstGeom>
          <a:noFill/>
        </p:spPr>
        <p:txBody>
          <a:bodyPr wrap="square" rtlCol="0">
            <a:spAutoFit/>
          </a:bodyPr>
          <a:lstStyle/>
          <a:p>
            <a:pPr marL="457200" indent="-457200">
              <a:buFont typeface="Arial" panose="020B0604020202020204" pitchFamily="34" charset="0"/>
              <a:buChar char="•"/>
            </a:pPr>
            <a:r>
              <a:rPr lang="en-US" sz="3200" dirty="0" err="1">
                <a:latin typeface="Arial" panose="020B0604020202020204" pitchFamily="34" charset="0"/>
                <a:cs typeface="Arial" panose="020B0604020202020204" pitchFamily="34" charset="0"/>
              </a:rPr>
              <a:t>Tìm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kiếm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nhiều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giai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đoạn</a:t>
            </a:r>
            <a:r>
              <a:rPr lang="en-US" sz="3200" dirty="0">
                <a:latin typeface="Arial" panose="020B0604020202020204" pitchFamily="34"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Cho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phép</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tìm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tới</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bé</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nghĩa</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là</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nhỏ</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đến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í dụ: Nếu cần tìm một dense vector có độ dài là 4096 thì có thể chia thành 4 giai đoạn:</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1: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ìm kiếm bằng dense vector có độ dài là 1024</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Gi</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ai đoạn 2: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1, tiếp tục tìm kiếm bằng dense vector có độ dài là 3072</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3: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2, tiếp tục tìm kiếm bằng dense vector có hộ dài là 4096</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4: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3, </a:t>
            </a:r>
            <a:r>
              <a:rPr lang="vi-VN"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để xếp hạng lại các kết quả.</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6298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TotalTime>
  <Words>3222</Words>
  <Application>Microsoft Office PowerPoint</Application>
  <PresentationFormat>Custom</PresentationFormat>
  <Paragraphs>326</Paragraphs>
  <Slides>46</Slides>
  <Notes>8</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Times New Roman</vt:lpstr>
      <vt:lpstr>Courier New</vt:lpstr>
      <vt:lpstr>Calibri</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Đình Nguyên</dc:creator>
  <cp:lastModifiedBy>cao nam</cp:lastModifiedBy>
  <cp:revision>224</cp:revision>
  <dcterms:created xsi:type="dcterms:W3CDTF">2006-08-16T00:00:00Z</dcterms:created>
  <dcterms:modified xsi:type="dcterms:W3CDTF">2025-07-10T00:09:24Z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F38FC47AE793490B824397FA18DC52AF_12</vt:lpwstr>
  </property>
  <property fmtid="{D5CDD505-2E9C-101B-9397-08002B2CF9AE}" pid="3" name="KSOProductBuildVer">
    <vt:lpwstr>1033-12.2.0.18165</vt:lpwstr>
  </property>
</Properties>
</file>

<file path=docProps/thumbnail.jpeg>
</file>